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66" r:id="rId3"/>
    <p:sldId id="267" r:id="rId4"/>
    <p:sldId id="271" r:id="rId5"/>
    <p:sldId id="269" r:id="rId6"/>
    <p:sldId id="270" r:id="rId7"/>
    <p:sldId id="272" r:id="rId8"/>
    <p:sldId id="276" r:id="rId9"/>
  </p:sldIdLst>
  <p:sldSz cx="18288000" cy="10287000"/>
  <p:notesSz cx="6858000" cy="9144000"/>
  <p:embeddedFontLst>
    <p:embeddedFont>
      <p:font typeface="Anton" pitchFamily="2" charset="0"/>
      <p:regular r:id="rId10"/>
    </p:embeddedFont>
    <p:embeddedFont>
      <p:font typeface="Canva Sans" panose="020B0604020202020204" charset="0"/>
      <p:regular r:id="rId11"/>
    </p:embeddedFont>
    <p:embeddedFont>
      <p:font typeface="Canva Sans Bold"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3D3DB"/>
    <a:srgbClr val="D9EB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B074667-BFAC-492E-96FD-7F37F7FD1AC0}" v="64" dt="2025-03-20T16:50:58.273"/>
  </p1510:revLst>
</p1510:revInfo>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623" autoAdjust="0"/>
    <p:restoredTop sz="94622" autoAdjust="0"/>
  </p:normalViewPr>
  <p:slideViewPr>
    <p:cSldViewPr>
      <p:cViewPr varScale="1">
        <p:scale>
          <a:sx n="37" d="100"/>
          <a:sy n="37" d="100"/>
        </p:scale>
        <p:origin x="96" y="24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den mama" userId="845f9d5cc9c733ee" providerId="LiveId" clId="{8B074667-BFAC-492E-96FD-7F37F7FD1AC0}"/>
    <pc:docChg chg="undo redo custSel modSld modMainMaster">
      <pc:chgData name="eden mama" userId="845f9d5cc9c733ee" providerId="LiveId" clId="{8B074667-BFAC-492E-96FD-7F37F7FD1AC0}" dt="2025-03-20T16:53:31.405" v="93" actId="1076"/>
      <pc:docMkLst>
        <pc:docMk/>
      </pc:docMkLst>
      <pc:sldChg chg="modTransition">
        <pc:chgData name="eden mama" userId="845f9d5cc9c733ee" providerId="LiveId" clId="{8B074667-BFAC-492E-96FD-7F37F7FD1AC0}" dt="2025-03-20T16:34:56.526" v="66"/>
        <pc:sldMkLst>
          <pc:docMk/>
          <pc:sldMk cId="0" sldId="256"/>
        </pc:sldMkLst>
      </pc:sldChg>
      <pc:sldChg chg="addSp modSp mod modTransition">
        <pc:chgData name="eden mama" userId="845f9d5cc9c733ee" providerId="LiveId" clId="{8B074667-BFAC-492E-96FD-7F37F7FD1AC0}" dt="2025-03-20T16:34:56.526" v="66"/>
        <pc:sldMkLst>
          <pc:docMk/>
          <pc:sldMk cId="0" sldId="257"/>
        </pc:sldMkLst>
        <pc:spChg chg="mod">
          <ac:chgData name="eden mama" userId="845f9d5cc9c733ee" providerId="LiveId" clId="{8B074667-BFAC-492E-96FD-7F37F7FD1AC0}" dt="2025-03-20T16:27:42.657" v="32" actId="1076"/>
          <ac:spMkLst>
            <pc:docMk/>
            <pc:sldMk cId="0" sldId="257"/>
            <ac:spMk id="2" creationId="{00000000-0000-0000-0000-000000000000}"/>
          </ac:spMkLst>
        </pc:spChg>
        <pc:spChg chg="mod">
          <ac:chgData name="eden mama" userId="845f9d5cc9c733ee" providerId="LiveId" clId="{8B074667-BFAC-492E-96FD-7F37F7FD1AC0}" dt="2025-03-20T16:29:22.069" v="35" actId="164"/>
          <ac:spMkLst>
            <pc:docMk/>
            <pc:sldMk cId="0" sldId="257"/>
            <ac:spMk id="3" creationId="{00000000-0000-0000-0000-000000000000}"/>
          </ac:spMkLst>
        </pc:spChg>
        <pc:spChg chg="mod">
          <ac:chgData name="eden mama" userId="845f9d5cc9c733ee" providerId="LiveId" clId="{8B074667-BFAC-492E-96FD-7F37F7FD1AC0}" dt="2025-03-20T16:29:56.578" v="39" actId="1076"/>
          <ac:spMkLst>
            <pc:docMk/>
            <pc:sldMk cId="0" sldId="257"/>
            <ac:spMk id="5" creationId="{00000000-0000-0000-0000-000000000000}"/>
          </ac:spMkLst>
        </pc:spChg>
        <pc:spChg chg="mod">
          <ac:chgData name="eden mama" userId="845f9d5cc9c733ee" providerId="LiveId" clId="{8B074667-BFAC-492E-96FD-7F37F7FD1AC0}" dt="2025-03-20T16:29:22.069" v="35" actId="164"/>
          <ac:spMkLst>
            <pc:docMk/>
            <pc:sldMk cId="0" sldId="257"/>
            <ac:spMk id="6" creationId="{00000000-0000-0000-0000-000000000000}"/>
          </ac:spMkLst>
        </pc:spChg>
        <pc:spChg chg="mod">
          <ac:chgData name="eden mama" userId="845f9d5cc9c733ee" providerId="LiveId" clId="{8B074667-BFAC-492E-96FD-7F37F7FD1AC0}" dt="2025-03-20T16:29:22.069" v="35" actId="164"/>
          <ac:spMkLst>
            <pc:docMk/>
            <pc:sldMk cId="0" sldId="257"/>
            <ac:spMk id="8" creationId="{00000000-0000-0000-0000-000000000000}"/>
          </ac:spMkLst>
        </pc:spChg>
        <pc:grpChg chg="add mod">
          <ac:chgData name="eden mama" userId="845f9d5cc9c733ee" providerId="LiveId" clId="{8B074667-BFAC-492E-96FD-7F37F7FD1AC0}" dt="2025-03-20T16:30:03.915" v="40" actId="1076"/>
          <ac:grpSpMkLst>
            <pc:docMk/>
            <pc:sldMk cId="0" sldId="257"/>
            <ac:grpSpMk id="9" creationId="{F7451CBD-0859-15C2-0BA9-EE09BC694778}"/>
          </ac:grpSpMkLst>
        </pc:grpChg>
        <pc:picChg chg="mod">
          <ac:chgData name="eden mama" userId="845f9d5cc9c733ee" providerId="LiveId" clId="{8B074667-BFAC-492E-96FD-7F37F7FD1AC0}" dt="2025-03-20T16:30:11.920" v="41" actId="1076"/>
          <ac:picMkLst>
            <pc:docMk/>
            <pc:sldMk cId="0" sldId="257"/>
            <ac:picMk id="4" creationId="{00000000-0000-0000-0000-000000000000}"/>
          </ac:picMkLst>
        </pc:picChg>
        <pc:picChg chg="mod">
          <ac:chgData name="eden mama" userId="845f9d5cc9c733ee" providerId="LiveId" clId="{8B074667-BFAC-492E-96FD-7F37F7FD1AC0}" dt="2025-03-20T16:29:22.069" v="35" actId="164"/>
          <ac:picMkLst>
            <pc:docMk/>
            <pc:sldMk cId="0" sldId="257"/>
            <ac:picMk id="7" creationId="{00000000-0000-0000-0000-000000000000}"/>
          </ac:picMkLst>
        </pc:picChg>
      </pc:sldChg>
      <pc:sldChg chg="addSp modSp mod modTransition modAnim">
        <pc:chgData name="eden mama" userId="845f9d5cc9c733ee" providerId="LiveId" clId="{8B074667-BFAC-492E-96FD-7F37F7FD1AC0}" dt="2025-03-20T16:51:09.617" v="85" actId="1076"/>
        <pc:sldMkLst>
          <pc:docMk/>
          <pc:sldMk cId="0" sldId="258"/>
        </pc:sldMkLst>
        <pc:spChg chg="mod">
          <ac:chgData name="eden mama" userId="845f9d5cc9c733ee" providerId="LiveId" clId="{8B074667-BFAC-492E-96FD-7F37F7FD1AC0}" dt="2025-03-20T16:51:05.648" v="84" actId="1076"/>
          <ac:spMkLst>
            <pc:docMk/>
            <pc:sldMk cId="0" sldId="258"/>
            <ac:spMk id="2" creationId="{00000000-0000-0000-0000-000000000000}"/>
          </ac:spMkLst>
        </pc:spChg>
        <pc:spChg chg="mod">
          <ac:chgData name="eden mama" userId="845f9d5cc9c733ee" providerId="LiveId" clId="{8B074667-BFAC-492E-96FD-7F37F7FD1AC0}" dt="2025-03-20T16:49:35.216" v="77" actId="255"/>
          <ac:spMkLst>
            <pc:docMk/>
            <pc:sldMk cId="0" sldId="258"/>
            <ac:spMk id="6" creationId="{00000000-0000-0000-0000-000000000000}"/>
          </ac:spMkLst>
        </pc:spChg>
        <pc:spChg chg="mod">
          <ac:chgData name="eden mama" userId="845f9d5cc9c733ee" providerId="LiveId" clId="{8B074667-BFAC-492E-96FD-7F37F7FD1AC0}" dt="2025-03-20T16:50:58.273" v="83" actId="164"/>
          <ac:spMkLst>
            <pc:docMk/>
            <pc:sldMk cId="0" sldId="258"/>
            <ac:spMk id="7" creationId="{00000000-0000-0000-0000-000000000000}"/>
          </ac:spMkLst>
        </pc:spChg>
        <pc:spChg chg="mod">
          <ac:chgData name="eden mama" userId="845f9d5cc9c733ee" providerId="LiveId" clId="{8B074667-BFAC-492E-96FD-7F37F7FD1AC0}" dt="2025-03-20T16:30:40.300" v="42" actId="164"/>
          <ac:spMkLst>
            <pc:docMk/>
            <pc:sldMk cId="0" sldId="258"/>
            <ac:spMk id="8" creationId="{00000000-0000-0000-0000-000000000000}"/>
          </ac:spMkLst>
        </pc:spChg>
        <pc:spChg chg="mod">
          <ac:chgData name="eden mama" userId="845f9d5cc9c733ee" providerId="LiveId" clId="{8B074667-BFAC-492E-96FD-7F37F7FD1AC0}" dt="2025-03-20T16:30:40.300" v="42" actId="164"/>
          <ac:spMkLst>
            <pc:docMk/>
            <pc:sldMk cId="0" sldId="258"/>
            <ac:spMk id="11" creationId="{00000000-0000-0000-0000-000000000000}"/>
          </ac:spMkLst>
        </pc:spChg>
        <pc:grpChg chg="mod">
          <ac:chgData name="eden mama" userId="845f9d5cc9c733ee" providerId="LiveId" clId="{8B074667-BFAC-492E-96FD-7F37F7FD1AC0}" dt="2025-03-20T16:50:58.273" v="83" actId="164"/>
          <ac:grpSpMkLst>
            <pc:docMk/>
            <pc:sldMk cId="0" sldId="258"/>
            <ac:grpSpMk id="3" creationId="{00000000-0000-0000-0000-000000000000}"/>
          </ac:grpSpMkLst>
        </pc:grpChg>
        <pc:grpChg chg="add mod">
          <ac:chgData name="eden mama" userId="845f9d5cc9c733ee" providerId="LiveId" clId="{8B074667-BFAC-492E-96FD-7F37F7FD1AC0}" dt="2025-03-20T16:30:40.300" v="42" actId="164"/>
          <ac:grpSpMkLst>
            <pc:docMk/>
            <pc:sldMk cId="0" sldId="258"/>
            <ac:grpSpMk id="14" creationId="{A48F16DD-856A-980D-BFD6-BB3E3EA4BC9B}"/>
          </ac:grpSpMkLst>
        </pc:grpChg>
        <pc:grpChg chg="add mod">
          <ac:chgData name="eden mama" userId="845f9d5cc9c733ee" providerId="LiveId" clId="{8B074667-BFAC-492E-96FD-7F37F7FD1AC0}" dt="2025-03-20T16:51:09.617" v="85" actId="1076"/>
          <ac:grpSpMkLst>
            <pc:docMk/>
            <pc:sldMk cId="0" sldId="258"/>
            <ac:grpSpMk id="15" creationId="{6F76BFF0-98D5-79FD-C35E-A1759827050F}"/>
          </ac:grpSpMkLst>
        </pc:grpChg>
      </pc:sldChg>
      <pc:sldChg chg="modSp mod modTransition">
        <pc:chgData name="eden mama" userId="845f9d5cc9c733ee" providerId="LiveId" clId="{8B074667-BFAC-492E-96FD-7F37F7FD1AC0}" dt="2025-03-20T16:53:31.405" v="93" actId="1076"/>
        <pc:sldMkLst>
          <pc:docMk/>
          <pc:sldMk cId="0" sldId="259"/>
        </pc:sldMkLst>
        <pc:spChg chg="mod">
          <ac:chgData name="eden mama" userId="845f9d5cc9c733ee" providerId="LiveId" clId="{8B074667-BFAC-492E-96FD-7F37F7FD1AC0}" dt="2025-03-20T16:52:12.651" v="86" actId="255"/>
          <ac:spMkLst>
            <pc:docMk/>
            <pc:sldMk cId="0" sldId="259"/>
            <ac:spMk id="7" creationId="{00000000-0000-0000-0000-000000000000}"/>
          </ac:spMkLst>
        </pc:spChg>
        <pc:spChg chg="mod">
          <ac:chgData name="eden mama" userId="845f9d5cc9c733ee" providerId="LiveId" clId="{8B074667-BFAC-492E-96FD-7F37F7FD1AC0}" dt="2025-03-20T16:53:23.253" v="91" actId="1076"/>
          <ac:spMkLst>
            <pc:docMk/>
            <pc:sldMk cId="0" sldId="259"/>
            <ac:spMk id="8" creationId="{00000000-0000-0000-0000-000000000000}"/>
          </ac:spMkLst>
        </pc:spChg>
        <pc:spChg chg="mod">
          <ac:chgData name="eden mama" userId="845f9d5cc9c733ee" providerId="LiveId" clId="{8B074667-BFAC-492E-96FD-7F37F7FD1AC0}" dt="2025-03-20T16:53:31.405" v="93" actId="1076"/>
          <ac:spMkLst>
            <pc:docMk/>
            <pc:sldMk cId="0" sldId="259"/>
            <ac:spMk id="9" creationId="{00000000-0000-0000-0000-000000000000}"/>
          </ac:spMkLst>
        </pc:spChg>
      </pc:sldChg>
      <pc:sldChg chg="addSp delSp modSp mod modTransition">
        <pc:chgData name="eden mama" userId="845f9d5cc9c733ee" providerId="LiveId" clId="{8B074667-BFAC-492E-96FD-7F37F7FD1AC0}" dt="2025-03-20T16:52:35.050" v="88" actId="1076"/>
        <pc:sldMkLst>
          <pc:docMk/>
          <pc:sldMk cId="0" sldId="260"/>
        </pc:sldMkLst>
        <pc:spChg chg="del mod">
          <ac:chgData name="eden mama" userId="845f9d5cc9c733ee" providerId="LiveId" clId="{8B074667-BFAC-492E-96FD-7F37F7FD1AC0}" dt="2025-03-20T16:44:15.767" v="68" actId="478"/>
          <ac:spMkLst>
            <pc:docMk/>
            <pc:sldMk cId="0" sldId="260"/>
            <ac:spMk id="6" creationId="{00000000-0000-0000-0000-000000000000}"/>
          </ac:spMkLst>
        </pc:spChg>
        <pc:spChg chg="mod">
          <ac:chgData name="eden mama" userId="845f9d5cc9c733ee" providerId="LiveId" clId="{8B074667-BFAC-492E-96FD-7F37F7FD1AC0}" dt="2025-03-20T16:52:35.050" v="88" actId="1076"/>
          <ac:spMkLst>
            <pc:docMk/>
            <pc:sldMk cId="0" sldId="260"/>
            <ac:spMk id="7" creationId="{00000000-0000-0000-0000-000000000000}"/>
          </ac:spMkLst>
        </pc:spChg>
        <pc:picChg chg="add mod">
          <ac:chgData name="eden mama" userId="845f9d5cc9c733ee" providerId="LiveId" clId="{8B074667-BFAC-492E-96FD-7F37F7FD1AC0}" dt="2025-03-20T16:44:54.078" v="76" actId="1076"/>
          <ac:picMkLst>
            <pc:docMk/>
            <pc:sldMk cId="0" sldId="260"/>
            <ac:picMk id="1026" creationId="{52AF8A7B-1F93-74A9-D14E-9E648283C3E8}"/>
          </ac:picMkLst>
        </pc:picChg>
      </pc:sldChg>
      <pc:sldChg chg="modSp mod modTransition">
        <pc:chgData name="eden mama" userId="845f9d5cc9c733ee" providerId="LiveId" clId="{8B074667-BFAC-492E-96FD-7F37F7FD1AC0}" dt="2025-03-20T16:52:52.451" v="90" actId="1076"/>
        <pc:sldMkLst>
          <pc:docMk/>
          <pc:sldMk cId="0" sldId="261"/>
        </pc:sldMkLst>
        <pc:spChg chg="mod">
          <ac:chgData name="eden mama" userId="845f9d5cc9c733ee" providerId="LiveId" clId="{8B074667-BFAC-492E-96FD-7F37F7FD1AC0}" dt="2025-03-20T16:52:52.451" v="90" actId="1076"/>
          <ac:spMkLst>
            <pc:docMk/>
            <pc:sldMk cId="0" sldId="261"/>
            <ac:spMk id="7" creationId="{00000000-0000-0000-0000-000000000000}"/>
          </ac:spMkLst>
        </pc:spChg>
      </pc:sldChg>
      <pc:sldChg chg="addSp modSp modTransition modAnim">
        <pc:chgData name="eden mama" userId="845f9d5cc9c733ee" providerId="LiveId" clId="{8B074667-BFAC-492E-96FD-7F37F7FD1AC0}" dt="2025-03-20T16:34:56.526" v="66"/>
        <pc:sldMkLst>
          <pc:docMk/>
          <pc:sldMk cId="0" sldId="262"/>
        </pc:sldMkLst>
        <pc:spChg chg="mod">
          <ac:chgData name="eden mama" userId="845f9d5cc9c733ee" providerId="LiveId" clId="{8B074667-BFAC-492E-96FD-7F37F7FD1AC0}" dt="2025-03-20T16:33:08.230" v="50" actId="164"/>
          <ac:spMkLst>
            <pc:docMk/>
            <pc:sldMk cId="0" sldId="262"/>
            <ac:spMk id="4" creationId="{00000000-0000-0000-0000-000000000000}"/>
          </ac:spMkLst>
        </pc:spChg>
        <pc:spChg chg="mod">
          <ac:chgData name="eden mama" userId="845f9d5cc9c733ee" providerId="LiveId" clId="{8B074667-BFAC-492E-96FD-7F37F7FD1AC0}" dt="2025-03-20T16:33:20.190" v="52" actId="164"/>
          <ac:spMkLst>
            <pc:docMk/>
            <pc:sldMk cId="0" sldId="262"/>
            <ac:spMk id="5" creationId="{00000000-0000-0000-0000-000000000000}"/>
          </ac:spMkLst>
        </pc:spChg>
        <pc:spChg chg="mod">
          <ac:chgData name="eden mama" userId="845f9d5cc9c733ee" providerId="LiveId" clId="{8B074667-BFAC-492E-96FD-7F37F7FD1AC0}" dt="2025-03-20T16:33:08.230" v="50" actId="164"/>
          <ac:spMkLst>
            <pc:docMk/>
            <pc:sldMk cId="0" sldId="262"/>
            <ac:spMk id="9" creationId="{00000000-0000-0000-0000-000000000000}"/>
          </ac:spMkLst>
        </pc:spChg>
        <pc:spChg chg="mod">
          <ac:chgData name="eden mama" userId="845f9d5cc9c733ee" providerId="LiveId" clId="{8B074667-BFAC-492E-96FD-7F37F7FD1AC0}" dt="2025-03-20T16:33:20.190" v="52" actId="164"/>
          <ac:spMkLst>
            <pc:docMk/>
            <pc:sldMk cId="0" sldId="262"/>
            <ac:spMk id="10" creationId="{00000000-0000-0000-0000-000000000000}"/>
          </ac:spMkLst>
        </pc:spChg>
        <pc:grpChg chg="add mod">
          <ac:chgData name="eden mama" userId="845f9d5cc9c733ee" providerId="LiveId" clId="{8B074667-BFAC-492E-96FD-7F37F7FD1AC0}" dt="2025-03-20T16:33:08.230" v="50" actId="164"/>
          <ac:grpSpMkLst>
            <pc:docMk/>
            <pc:sldMk cId="0" sldId="262"/>
            <ac:grpSpMk id="13" creationId="{126589D8-3486-D19D-736F-989359629ED5}"/>
          </ac:grpSpMkLst>
        </pc:grpChg>
        <pc:grpChg chg="add mod">
          <ac:chgData name="eden mama" userId="845f9d5cc9c733ee" providerId="LiveId" clId="{8B074667-BFAC-492E-96FD-7F37F7FD1AC0}" dt="2025-03-20T16:33:20.190" v="52" actId="164"/>
          <ac:grpSpMkLst>
            <pc:docMk/>
            <pc:sldMk cId="0" sldId="262"/>
            <ac:grpSpMk id="14" creationId="{1DAE853A-659A-2A42-9130-ED2FC033A1BD}"/>
          </ac:grpSpMkLst>
        </pc:grpChg>
      </pc:sldChg>
      <pc:sldChg chg="modTransition">
        <pc:chgData name="eden mama" userId="845f9d5cc9c733ee" providerId="LiveId" clId="{8B074667-BFAC-492E-96FD-7F37F7FD1AC0}" dt="2025-03-20T16:34:56.526" v="66"/>
        <pc:sldMkLst>
          <pc:docMk/>
          <pc:sldMk cId="0" sldId="263"/>
        </pc:sldMkLst>
      </pc:sldChg>
      <pc:sldChg chg="modTransition">
        <pc:chgData name="eden mama" userId="845f9d5cc9c733ee" providerId="LiveId" clId="{8B074667-BFAC-492E-96FD-7F37F7FD1AC0}" dt="2025-03-20T16:34:56.526" v="66"/>
        <pc:sldMkLst>
          <pc:docMk/>
          <pc:sldMk cId="0" sldId="264"/>
        </pc:sldMkLst>
      </pc:sldChg>
      <pc:sldChg chg="modTransition">
        <pc:chgData name="eden mama" userId="845f9d5cc9c733ee" providerId="LiveId" clId="{8B074667-BFAC-492E-96FD-7F37F7FD1AC0}" dt="2025-03-20T16:34:56.526" v="66"/>
        <pc:sldMkLst>
          <pc:docMk/>
          <pc:sldMk cId="0" sldId="265"/>
        </pc:sldMkLst>
      </pc:sldChg>
      <pc:sldMasterChg chg="modTransition modSldLayout">
        <pc:chgData name="eden mama" userId="845f9d5cc9c733ee" providerId="LiveId" clId="{8B074667-BFAC-492E-96FD-7F37F7FD1AC0}" dt="2025-03-20T16:34:56.526" v="66"/>
        <pc:sldMasterMkLst>
          <pc:docMk/>
          <pc:sldMasterMk cId="0" sldId="2147483648"/>
        </pc:sldMasterMkLst>
        <pc:sldLayoutChg chg="modTransition">
          <pc:chgData name="eden mama" userId="845f9d5cc9c733ee" providerId="LiveId" clId="{8B074667-BFAC-492E-96FD-7F37F7FD1AC0}" dt="2025-03-20T16:34:56.526" v="66"/>
          <pc:sldLayoutMkLst>
            <pc:docMk/>
            <pc:sldMasterMk cId="0" sldId="2147483648"/>
            <pc:sldLayoutMk cId="0" sldId="2147483649"/>
          </pc:sldLayoutMkLst>
        </pc:sldLayoutChg>
        <pc:sldLayoutChg chg="modTransition">
          <pc:chgData name="eden mama" userId="845f9d5cc9c733ee" providerId="LiveId" clId="{8B074667-BFAC-492E-96FD-7F37F7FD1AC0}" dt="2025-03-20T16:34:56.526" v="66"/>
          <pc:sldLayoutMkLst>
            <pc:docMk/>
            <pc:sldMasterMk cId="0" sldId="2147483648"/>
            <pc:sldLayoutMk cId="0" sldId="2147483650"/>
          </pc:sldLayoutMkLst>
        </pc:sldLayoutChg>
        <pc:sldLayoutChg chg="modTransition">
          <pc:chgData name="eden mama" userId="845f9d5cc9c733ee" providerId="LiveId" clId="{8B074667-BFAC-492E-96FD-7F37F7FD1AC0}" dt="2025-03-20T16:34:56.526" v="66"/>
          <pc:sldLayoutMkLst>
            <pc:docMk/>
            <pc:sldMasterMk cId="0" sldId="2147483648"/>
            <pc:sldLayoutMk cId="0" sldId="2147483651"/>
          </pc:sldLayoutMkLst>
        </pc:sldLayoutChg>
        <pc:sldLayoutChg chg="modTransition">
          <pc:chgData name="eden mama" userId="845f9d5cc9c733ee" providerId="LiveId" clId="{8B074667-BFAC-492E-96FD-7F37F7FD1AC0}" dt="2025-03-20T16:34:56.526" v="66"/>
          <pc:sldLayoutMkLst>
            <pc:docMk/>
            <pc:sldMasterMk cId="0" sldId="2147483648"/>
            <pc:sldLayoutMk cId="0" sldId="2147483652"/>
          </pc:sldLayoutMkLst>
        </pc:sldLayoutChg>
        <pc:sldLayoutChg chg="modTransition">
          <pc:chgData name="eden mama" userId="845f9d5cc9c733ee" providerId="LiveId" clId="{8B074667-BFAC-492E-96FD-7F37F7FD1AC0}" dt="2025-03-20T16:34:56.526" v="66"/>
          <pc:sldLayoutMkLst>
            <pc:docMk/>
            <pc:sldMasterMk cId="0" sldId="2147483648"/>
            <pc:sldLayoutMk cId="0" sldId="2147483653"/>
          </pc:sldLayoutMkLst>
        </pc:sldLayoutChg>
        <pc:sldLayoutChg chg="modTransition">
          <pc:chgData name="eden mama" userId="845f9d5cc9c733ee" providerId="LiveId" clId="{8B074667-BFAC-492E-96FD-7F37F7FD1AC0}" dt="2025-03-20T16:34:56.526" v="66"/>
          <pc:sldLayoutMkLst>
            <pc:docMk/>
            <pc:sldMasterMk cId="0" sldId="2147483648"/>
            <pc:sldLayoutMk cId="0" sldId="2147483654"/>
          </pc:sldLayoutMkLst>
        </pc:sldLayoutChg>
        <pc:sldLayoutChg chg="modTransition">
          <pc:chgData name="eden mama" userId="845f9d5cc9c733ee" providerId="LiveId" clId="{8B074667-BFAC-492E-96FD-7F37F7FD1AC0}" dt="2025-03-20T16:34:56.526" v="66"/>
          <pc:sldLayoutMkLst>
            <pc:docMk/>
            <pc:sldMasterMk cId="0" sldId="2147483648"/>
            <pc:sldLayoutMk cId="0" sldId="2147483655"/>
          </pc:sldLayoutMkLst>
        </pc:sldLayoutChg>
        <pc:sldLayoutChg chg="modTransition">
          <pc:chgData name="eden mama" userId="845f9d5cc9c733ee" providerId="LiveId" clId="{8B074667-BFAC-492E-96FD-7F37F7FD1AC0}" dt="2025-03-20T16:34:56.526" v="66"/>
          <pc:sldLayoutMkLst>
            <pc:docMk/>
            <pc:sldMasterMk cId="0" sldId="2147483648"/>
            <pc:sldLayoutMk cId="0" sldId="2147483656"/>
          </pc:sldLayoutMkLst>
        </pc:sldLayoutChg>
        <pc:sldLayoutChg chg="modTransition">
          <pc:chgData name="eden mama" userId="845f9d5cc9c733ee" providerId="LiveId" clId="{8B074667-BFAC-492E-96FD-7F37F7FD1AC0}" dt="2025-03-20T16:34:56.526" v="66"/>
          <pc:sldLayoutMkLst>
            <pc:docMk/>
            <pc:sldMasterMk cId="0" sldId="2147483648"/>
            <pc:sldLayoutMk cId="0" sldId="2147483657"/>
          </pc:sldLayoutMkLst>
        </pc:sldLayoutChg>
        <pc:sldLayoutChg chg="modTransition">
          <pc:chgData name="eden mama" userId="845f9d5cc9c733ee" providerId="LiveId" clId="{8B074667-BFAC-492E-96FD-7F37F7FD1AC0}" dt="2025-03-20T16:34:56.526" v="66"/>
          <pc:sldLayoutMkLst>
            <pc:docMk/>
            <pc:sldMasterMk cId="0" sldId="2147483648"/>
            <pc:sldLayoutMk cId="0" sldId="2147483658"/>
          </pc:sldLayoutMkLst>
        </pc:sldLayoutChg>
        <pc:sldLayoutChg chg="modTransition">
          <pc:chgData name="eden mama" userId="845f9d5cc9c733ee" providerId="LiveId" clId="{8B074667-BFAC-492E-96FD-7F37F7FD1AC0}" dt="2025-03-20T16:34:56.526" v="66"/>
          <pc:sldLayoutMkLst>
            <pc:docMk/>
            <pc:sldMasterMk cId="0" sldId="2147483648"/>
            <pc:sldLayoutMk cId="0" sldId="2147483659"/>
          </pc:sldLayoutMkLst>
        </pc:sldLayoutChg>
      </pc:sldMasterChg>
    </pc:docChg>
  </pc:docChgLst>
</pc:chgInfo>
</file>

<file path=ppt/media/image1.png>
</file>

<file path=ppt/media/image10.png>
</file>

<file path=ppt/media/image2.sv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5/5/2025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5/5/2025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5/5/2025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5/5/2025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5/5/2025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5/5/2025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p14:prism/>
      </p:transition>
    </mc:Choice>
    <mc:Fallback xmlns="">
      <p:transition>
        <p:fad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s://www.kaggle.com/datasets/krish0202/symptom-based-disease-labeling-dataset?resource=download"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FaizalKarim280280/DiagnoAI" TargetMode="External"/><Relationship Id="rId2" Type="http://schemas.openxmlformats.org/officeDocument/2006/relationships/hyperlink" Target="https://arxiv.org/pdf/2005.13012" TargetMode="External"/><Relationship Id="rId1" Type="http://schemas.openxmlformats.org/officeDocument/2006/relationships/slideLayout" Target="../slideLayouts/slideLayout7.xml"/><Relationship Id="rId4" Type="http://schemas.openxmlformats.org/officeDocument/2006/relationships/hyperlink" Target="https://www.nature.com/articles/s41598-024-51615-5.pdf"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CDFFD8">
                <a:alpha val="100000"/>
              </a:srgbClr>
            </a:gs>
            <a:gs pos="100000">
              <a:srgbClr val="94B9FF">
                <a:alpha val="100000"/>
              </a:srgbClr>
            </a:gs>
          </a:gsLst>
          <a:lin ang="0"/>
        </a:gradFill>
        <a:effectLst/>
      </p:bgPr>
    </p:bg>
    <p:spTree>
      <p:nvGrpSpPr>
        <p:cNvPr id="1" name=""/>
        <p:cNvGrpSpPr/>
        <p:nvPr/>
      </p:nvGrpSpPr>
      <p:grpSpPr>
        <a:xfrm>
          <a:off x="0" y="0"/>
          <a:ext cx="0" cy="0"/>
          <a:chOff x="0" y="0"/>
          <a:chExt cx="0" cy="0"/>
        </a:xfrm>
      </p:grpSpPr>
      <p:sp>
        <p:nvSpPr>
          <p:cNvPr id="11" name="Freeform 11"/>
          <p:cNvSpPr/>
          <p:nvPr/>
        </p:nvSpPr>
        <p:spPr>
          <a:xfrm>
            <a:off x="-10861334" y="4598030"/>
            <a:ext cx="15304372" cy="15304372"/>
          </a:xfrm>
          <a:custGeom>
            <a:avLst/>
            <a:gdLst/>
            <a:ahLst/>
            <a:cxnLst/>
            <a:rect l="l" t="t" r="r" b="b"/>
            <a:pathLst>
              <a:path w="15304372" h="15304372">
                <a:moveTo>
                  <a:pt x="0" y="0"/>
                </a:moveTo>
                <a:lnTo>
                  <a:pt x="15304372" y="0"/>
                </a:lnTo>
                <a:lnTo>
                  <a:pt x="15304372" y="15304372"/>
                </a:lnTo>
                <a:lnTo>
                  <a:pt x="0" y="15304372"/>
                </a:lnTo>
                <a:lnTo>
                  <a:pt x="0" y="0"/>
                </a:lnTo>
                <a:close/>
              </a:path>
            </a:pathLst>
          </a:custGeom>
          <a:blipFill>
            <a:blip r:embed="rId2">
              <a:alphaModFix amt="32999"/>
              <a:extLst>
                <a:ext uri="{96DAC541-7B7A-43D3-8B79-37D633B846F1}">
                  <asvg:svgBlip xmlns:asvg="http://schemas.microsoft.com/office/drawing/2016/SVG/main" r:embed="rId3"/>
                </a:ext>
              </a:extLst>
            </a:blip>
            <a:stretch>
              <a:fillRect/>
            </a:stretch>
          </a:blipFill>
        </p:spPr>
        <p:txBody>
          <a:bodyPr/>
          <a:lstStyle/>
          <a:p>
            <a:endParaRPr lang="he-IL"/>
          </a:p>
        </p:txBody>
      </p:sp>
      <p:pic>
        <p:nvPicPr>
          <p:cNvPr id="17" name="תמונה 16" descr="תמונה שמכילה טקסט, גרפיקה, אומנות קליפיפם, גופן&#10;&#10;תוכן שנוצר על-ידי בינה מלאכותית עשוי להיות שגוי.">
            <a:extLst>
              <a:ext uri="{FF2B5EF4-FFF2-40B4-BE49-F238E27FC236}">
                <a16:creationId xmlns:a16="http://schemas.microsoft.com/office/drawing/2014/main" id="{9BF65BE1-B6F1-1ED2-5489-A059AD9224B2}"/>
              </a:ext>
            </a:extLst>
          </p:cNvPr>
          <p:cNvPicPr>
            <a:picLocks noChangeAspect="1"/>
          </p:cNvPicPr>
          <p:nvPr/>
        </p:nvPicPr>
        <p:blipFill>
          <a:blip r:embed="rId4"/>
          <a:stretch>
            <a:fillRect/>
          </a:stretch>
        </p:blipFill>
        <p:spPr>
          <a:xfrm>
            <a:off x="0" y="-952500"/>
            <a:ext cx="18288000" cy="12192000"/>
          </a:xfrm>
          <a:prstGeom prst="rect">
            <a:avLst/>
          </a:prstGeom>
        </p:spPr>
      </p:pic>
      <p:sp>
        <p:nvSpPr>
          <p:cNvPr id="20" name="TextBox 14">
            <a:extLst>
              <a:ext uri="{FF2B5EF4-FFF2-40B4-BE49-F238E27FC236}">
                <a16:creationId xmlns:a16="http://schemas.microsoft.com/office/drawing/2014/main" id="{A0B57A66-1E48-F285-8546-8A2AFB7357ED}"/>
              </a:ext>
            </a:extLst>
          </p:cNvPr>
          <p:cNvSpPr txBox="1"/>
          <p:nvPr/>
        </p:nvSpPr>
        <p:spPr>
          <a:xfrm>
            <a:off x="9436972" y="6819900"/>
            <a:ext cx="5867400" cy="1866729"/>
          </a:xfrm>
          <a:prstGeom prst="rect">
            <a:avLst/>
          </a:prstGeom>
        </p:spPr>
        <p:txBody>
          <a:bodyPr wrap="square" lIns="0" tIns="0" rIns="0" bIns="0" rtlCol="0" anchor="t">
            <a:spAutoFit/>
          </a:bodyPr>
          <a:lstStyle/>
          <a:p>
            <a:pPr algn="ctr">
              <a:lnSpc>
                <a:spcPts val="3698"/>
              </a:lnSpc>
            </a:pPr>
            <a:r>
              <a:rPr lang="en-US" sz="3200" b="1" dirty="0">
                <a:solidFill>
                  <a:schemeClr val="accent1">
                    <a:lumMod val="50000"/>
                  </a:schemeClr>
                </a:solidFill>
                <a:latin typeface="Calibri" panose="020F0502020204030204" pitchFamily="34" charset="0"/>
                <a:ea typeface="Calibri" panose="020F0502020204030204" pitchFamily="34" charset="0"/>
                <a:cs typeface="Calibri" panose="020F0502020204030204" pitchFamily="34" charset="0"/>
                <a:sym typeface="Canva Sans Bold"/>
              </a:rPr>
              <a:t>Group Members:</a:t>
            </a:r>
          </a:p>
          <a:p>
            <a:pPr algn="ctr">
              <a:lnSpc>
                <a:spcPts val="3698"/>
              </a:lnSpc>
            </a:pPr>
            <a:r>
              <a:rPr lang="en-US" sz="3200" b="1" dirty="0">
                <a:solidFill>
                  <a:schemeClr val="accent1">
                    <a:lumMod val="50000"/>
                  </a:schemeClr>
                </a:solidFill>
                <a:latin typeface="Calibri" panose="020F0502020204030204" pitchFamily="34" charset="0"/>
                <a:ea typeface="Calibri" panose="020F0502020204030204" pitchFamily="34" charset="0"/>
                <a:cs typeface="Calibri" panose="020F0502020204030204" pitchFamily="34" charset="0"/>
                <a:sym typeface="Canva Sans Bold"/>
              </a:rPr>
              <a:t> Eden Mama 318799103 and </a:t>
            </a:r>
          </a:p>
          <a:p>
            <a:pPr algn="ctr">
              <a:lnSpc>
                <a:spcPts val="3698"/>
              </a:lnSpc>
            </a:pPr>
            <a:r>
              <a:rPr lang="en-US" sz="3200" b="1" dirty="0">
                <a:solidFill>
                  <a:schemeClr val="accent1">
                    <a:lumMod val="50000"/>
                  </a:schemeClr>
                </a:solidFill>
                <a:latin typeface="Calibri" panose="020F0502020204030204" pitchFamily="34" charset="0"/>
                <a:ea typeface="Calibri" panose="020F0502020204030204" pitchFamily="34" charset="0"/>
                <a:cs typeface="Calibri" panose="020F0502020204030204" pitchFamily="34" charset="0"/>
                <a:sym typeface="Canva Sans Bold"/>
              </a:rPr>
              <a:t>Liel Sheri 206509861</a:t>
            </a:r>
          </a:p>
          <a:p>
            <a:pPr algn="l">
              <a:lnSpc>
                <a:spcPts val="3698"/>
              </a:lnSpc>
              <a:spcBef>
                <a:spcPct val="0"/>
              </a:spcBef>
            </a:pPr>
            <a:endParaRPr lang="en-US" sz="2641" b="1" dirty="0">
              <a:solidFill>
                <a:srgbClr val="3428BA"/>
              </a:solidFill>
              <a:latin typeface="Canva Sans Bold"/>
              <a:ea typeface="Canva Sans Bold"/>
              <a:cs typeface="Canva Sans Bold"/>
              <a:sym typeface="Canva Sans Bold"/>
            </a:endParaRPr>
          </a:p>
        </p:txBody>
      </p:sp>
    </p:spTree>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alpha val="75000"/>
          </a:schemeClr>
        </a:solidFill>
        <a:effectLst/>
      </p:bgPr>
    </p:bg>
    <p:spTree>
      <p:nvGrpSpPr>
        <p:cNvPr id="1" name=""/>
        <p:cNvGrpSpPr/>
        <p:nvPr/>
      </p:nvGrpSpPr>
      <p:grpSpPr>
        <a:xfrm>
          <a:off x="0" y="0"/>
          <a:ext cx="0" cy="0"/>
          <a:chOff x="0" y="0"/>
          <a:chExt cx="0" cy="0"/>
        </a:xfrm>
      </p:grpSpPr>
      <p:sp>
        <p:nvSpPr>
          <p:cNvPr id="2" name="TextBox 5">
            <a:extLst>
              <a:ext uri="{FF2B5EF4-FFF2-40B4-BE49-F238E27FC236}">
                <a16:creationId xmlns:a16="http://schemas.microsoft.com/office/drawing/2014/main" id="{DA7972A2-38F1-254B-34AD-1E35F6518915}"/>
              </a:ext>
            </a:extLst>
          </p:cNvPr>
          <p:cNvSpPr txBox="1"/>
          <p:nvPr/>
        </p:nvSpPr>
        <p:spPr>
          <a:xfrm>
            <a:off x="4507377" y="169290"/>
            <a:ext cx="9347289" cy="1437023"/>
          </a:xfrm>
          <a:prstGeom prst="rect">
            <a:avLst/>
          </a:prstGeom>
        </p:spPr>
        <p:txBody>
          <a:bodyPr lIns="0" tIns="0" rIns="0" bIns="0" rtlCol="0" anchor="t">
            <a:spAutoFit/>
          </a:bodyPr>
          <a:lstStyle/>
          <a:p>
            <a:pPr algn="ctr">
              <a:lnSpc>
                <a:spcPts val="11747"/>
              </a:lnSpc>
              <a:spcBef>
                <a:spcPct val="0"/>
              </a:spcBef>
            </a:pPr>
            <a:r>
              <a:rPr lang="en-US" sz="8391" dirty="0">
                <a:solidFill>
                  <a:schemeClr val="accent1">
                    <a:lumMod val="50000"/>
                  </a:schemeClr>
                </a:solidFill>
                <a:latin typeface="Anton"/>
                <a:ea typeface="Anton"/>
                <a:cs typeface="Anton"/>
                <a:sym typeface="Anton"/>
              </a:rPr>
              <a:t>Project Description</a:t>
            </a:r>
          </a:p>
        </p:txBody>
      </p:sp>
      <p:sp>
        <p:nvSpPr>
          <p:cNvPr id="3" name="TextBox 8">
            <a:extLst>
              <a:ext uri="{FF2B5EF4-FFF2-40B4-BE49-F238E27FC236}">
                <a16:creationId xmlns:a16="http://schemas.microsoft.com/office/drawing/2014/main" id="{DB2F4E87-F5D1-9C51-E25C-5FFE18EAE9D6}"/>
              </a:ext>
            </a:extLst>
          </p:cNvPr>
          <p:cNvSpPr txBox="1"/>
          <p:nvPr/>
        </p:nvSpPr>
        <p:spPr>
          <a:xfrm>
            <a:off x="151321" y="1842533"/>
            <a:ext cx="18059400" cy="1969835"/>
          </a:xfrm>
          <a:prstGeom prst="rect">
            <a:avLst/>
          </a:prstGeom>
        </p:spPr>
        <p:txBody>
          <a:bodyPr wrap="square" lIns="0" tIns="0" rIns="0" bIns="0" rtlCol="0" anchor="t">
            <a:spAutoFit/>
          </a:bodyPr>
          <a:lstStyle/>
          <a:p>
            <a:pPr algn="ctr">
              <a:lnSpc>
                <a:spcPts val="3919"/>
              </a:lnSpc>
              <a:spcBef>
                <a:spcPct val="0"/>
              </a:spcBef>
            </a:pPr>
            <a:r>
              <a:rPr lang="en-US" sz="2800" dirty="0" err="1"/>
              <a:t>PatientSignal</a:t>
            </a:r>
            <a:r>
              <a:rPr lang="en-US" sz="2800" dirty="0"/>
              <a:t> helps us turn patients’ own descriptions of their symptoms into reliable diagnoses even when they ramble or drop in unrelated chatter. We began with 1,200 carefully cleaned symptom texts and then used a </a:t>
            </a:r>
            <a:r>
              <a:rPr lang="en-US" sz="2800" dirty="0" err="1">
                <a:latin typeface="Calibri" panose="020F0502020204030204" pitchFamily="34" charset="0"/>
                <a:ea typeface="Calibri" panose="020F0502020204030204" pitchFamily="34" charset="0"/>
                <a:cs typeface="Calibri" panose="020F0502020204030204" pitchFamily="34" charset="0"/>
              </a:rPr>
              <a:t>Ollama</a:t>
            </a:r>
            <a:r>
              <a:rPr lang="en-US" sz="2800" dirty="0"/>
              <a:t> prompt to weave in two levels of “real‑world” noise (80-220 words of small talk or 150-390 words of extended anecdotes). Finally, we compare classic baselines (</a:t>
            </a:r>
            <a:r>
              <a:rPr lang="en-US" sz="2800" dirty="0" err="1"/>
              <a:t>MultinomialNB</a:t>
            </a:r>
            <a:r>
              <a:rPr lang="en-US" sz="2800" dirty="0"/>
              <a:t> Naïve Bayes) against a fine‑tuned BERT model, evaluating them by accuracy.</a:t>
            </a:r>
            <a:endParaRPr lang="en-US" sz="2799" dirty="0">
              <a:solidFill>
                <a:srgbClr val="000000"/>
              </a:solidFill>
              <a:latin typeface="Canva Sans"/>
              <a:ea typeface="Canva Sans"/>
              <a:cs typeface="Canva Sans"/>
              <a:sym typeface="Canva Sans"/>
            </a:endParaRPr>
          </a:p>
        </p:txBody>
      </p:sp>
      <p:pic>
        <p:nvPicPr>
          <p:cNvPr id="4" name="תמונה 3">
            <a:hlinkClick r:id="rId2"/>
            <a:extLst>
              <a:ext uri="{FF2B5EF4-FFF2-40B4-BE49-F238E27FC236}">
                <a16:creationId xmlns:a16="http://schemas.microsoft.com/office/drawing/2014/main" id="{646857C1-25FF-784A-9E0E-55357AE4BE71}"/>
              </a:ext>
            </a:extLst>
          </p:cNvPr>
          <p:cNvPicPr>
            <a:picLocks noChangeAspect="1"/>
          </p:cNvPicPr>
          <p:nvPr/>
        </p:nvPicPr>
        <p:blipFill>
          <a:blip r:embed="rId3"/>
          <a:stretch>
            <a:fillRect/>
          </a:stretch>
        </p:blipFill>
        <p:spPr>
          <a:xfrm>
            <a:off x="13487400" y="405510"/>
            <a:ext cx="976565" cy="955055"/>
          </a:xfrm>
          <a:prstGeom prst="rect">
            <a:avLst/>
          </a:prstGeom>
        </p:spPr>
      </p:pic>
      <p:graphicFrame>
        <p:nvGraphicFramePr>
          <p:cNvPr id="5" name="טבלה 4">
            <a:extLst>
              <a:ext uri="{FF2B5EF4-FFF2-40B4-BE49-F238E27FC236}">
                <a16:creationId xmlns:a16="http://schemas.microsoft.com/office/drawing/2014/main" id="{08FFA11A-FA01-4A5D-8086-484B2EFD736B}"/>
              </a:ext>
            </a:extLst>
          </p:cNvPr>
          <p:cNvGraphicFramePr>
            <a:graphicFrameLocks noGrp="1"/>
          </p:cNvGraphicFramePr>
          <p:nvPr>
            <p:extLst>
              <p:ext uri="{D42A27DB-BD31-4B8C-83A1-F6EECF244321}">
                <p14:modId xmlns:p14="http://schemas.microsoft.com/office/powerpoint/2010/main" val="1207716348"/>
              </p:ext>
            </p:extLst>
          </p:nvPr>
        </p:nvGraphicFramePr>
        <p:xfrm>
          <a:off x="151321" y="4294336"/>
          <a:ext cx="17830800" cy="5535931"/>
        </p:xfrm>
        <a:graphic>
          <a:graphicData uri="http://schemas.openxmlformats.org/drawingml/2006/table">
            <a:tbl>
              <a:tblPr rtl="1" firstRow="1" bandRow="1">
                <a:tableStyleId>{5C22544A-7EE6-4342-B048-85BDC9FD1C3A}</a:tableStyleId>
              </a:tblPr>
              <a:tblGrid>
                <a:gridCol w="1592942">
                  <a:extLst>
                    <a:ext uri="{9D8B030D-6E8A-4147-A177-3AD203B41FA5}">
                      <a16:colId xmlns:a16="http://schemas.microsoft.com/office/drawing/2014/main" val="137808335"/>
                    </a:ext>
                  </a:extLst>
                </a:gridCol>
                <a:gridCol w="13853885">
                  <a:extLst>
                    <a:ext uri="{9D8B030D-6E8A-4147-A177-3AD203B41FA5}">
                      <a16:colId xmlns:a16="http://schemas.microsoft.com/office/drawing/2014/main" val="4214491694"/>
                    </a:ext>
                  </a:extLst>
                </a:gridCol>
                <a:gridCol w="2383973">
                  <a:extLst>
                    <a:ext uri="{9D8B030D-6E8A-4147-A177-3AD203B41FA5}">
                      <a16:colId xmlns:a16="http://schemas.microsoft.com/office/drawing/2014/main" val="2838907043"/>
                    </a:ext>
                  </a:extLst>
                </a:gridCol>
              </a:tblGrid>
              <a:tr h="124288">
                <a:tc>
                  <a:txBody>
                    <a:bodyPr/>
                    <a:lstStyle/>
                    <a:p>
                      <a:pPr algn="ctr" rtl="1"/>
                      <a:r>
                        <a:rPr lang="en-US" sz="2400" dirty="0"/>
                        <a:t>Prediction</a:t>
                      </a:r>
                      <a:endParaRPr lang="he-IL" sz="2400" dirty="0"/>
                    </a:p>
                  </a:txBody>
                  <a:tcPr>
                    <a:solidFill>
                      <a:schemeClr val="accent1">
                        <a:lumMod val="50000"/>
                      </a:schemeClr>
                    </a:solidFill>
                  </a:tcPr>
                </a:tc>
                <a:tc>
                  <a:txBody>
                    <a:bodyPr/>
                    <a:lstStyle/>
                    <a:p>
                      <a:pPr algn="ctr" rtl="1"/>
                      <a:r>
                        <a:rPr lang="en-US" sz="2400" dirty="0"/>
                        <a:t>Text</a:t>
                      </a:r>
                      <a:endParaRPr lang="he-IL" sz="2400" dirty="0"/>
                    </a:p>
                  </a:txBody>
                  <a:tcPr>
                    <a:solidFill>
                      <a:schemeClr val="accent1">
                        <a:lumMod val="50000"/>
                      </a:schemeClr>
                    </a:solidFill>
                  </a:tcPr>
                </a:tc>
                <a:tc>
                  <a:txBody>
                    <a:bodyPr/>
                    <a:lstStyle/>
                    <a:p>
                      <a:pPr algn="ctr" rtl="1"/>
                      <a:r>
                        <a:rPr lang="en-US" sz="2400" dirty="0"/>
                        <a:t>Version</a:t>
                      </a:r>
                      <a:endParaRPr lang="he-IL" sz="2400" dirty="0"/>
                    </a:p>
                  </a:txBody>
                  <a:tcPr>
                    <a:solidFill>
                      <a:schemeClr val="accent1">
                        <a:lumMod val="50000"/>
                      </a:schemeClr>
                    </a:solidFill>
                  </a:tcPr>
                </a:tc>
                <a:extLst>
                  <a:ext uri="{0D108BD9-81ED-4DB2-BD59-A6C34878D82A}">
                    <a16:rowId xmlns:a16="http://schemas.microsoft.com/office/drawing/2014/main" val="1130359397"/>
                  </a:ext>
                </a:extLst>
              </a:tr>
              <a:tr h="781051">
                <a:tc>
                  <a:txBody>
                    <a:bodyPr/>
                    <a:lstStyle/>
                    <a:p>
                      <a:pPr algn="ctr" rtl="1"/>
                      <a:r>
                        <a:rPr lang="en-US" dirty="0"/>
                        <a:t>Psoriasis</a:t>
                      </a:r>
                      <a:endParaRPr lang="he-IL" dirty="0"/>
                    </a:p>
                  </a:txBody>
                  <a:tcPr/>
                </a:tc>
                <a:tc>
                  <a:txBody>
                    <a:bodyPr/>
                    <a:lstStyle/>
                    <a:p>
                      <a:pPr rtl="1"/>
                      <a:r>
                        <a:rPr lang="en-US" dirty="0"/>
                        <a:t>	My skin is extremely sensitive and quickly irritated by changes in temperature or humidity. My nails have developed dents on them. I am worried about this sudden change.</a:t>
                      </a:r>
                      <a:endParaRPr lang="he-IL" dirty="0"/>
                    </a:p>
                  </a:txBody>
                  <a:tcPr/>
                </a:tc>
                <a:tc>
                  <a:txBody>
                    <a:bodyPr/>
                    <a:lstStyle/>
                    <a:p>
                      <a:pPr marL="0" algn="ctr" defTabSz="914400" rtl="1" eaLnBrk="1" latinLnBrk="0" hangingPunct="1"/>
                      <a:r>
                        <a:rPr lang="en-US" sz="2400" b="1" kern="1200" dirty="0">
                          <a:solidFill>
                            <a:schemeClr val="lt1"/>
                          </a:solidFill>
                          <a:latin typeface="+mn-lt"/>
                          <a:ea typeface="+mn-ea"/>
                          <a:cs typeface="+mn-cs"/>
                        </a:rPr>
                        <a:t>Clean</a:t>
                      </a:r>
                      <a:endParaRPr lang="he-IL" sz="2400" b="1" kern="1200" dirty="0">
                        <a:solidFill>
                          <a:schemeClr val="lt1"/>
                        </a:solidFill>
                        <a:latin typeface="+mn-lt"/>
                        <a:ea typeface="+mn-ea"/>
                        <a:cs typeface="+mn-cs"/>
                      </a:endParaRPr>
                    </a:p>
                  </a:txBody>
                  <a:tcPr>
                    <a:solidFill>
                      <a:schemeClr val="accent1">
                        <a:lumMod val="50000"/>
                      </a:schemeClr>
                    </a:solidFill>
                  </a:tcPr>
                </a:tc>
                <a:extLst>
                  <a:ext uri="{0D108BD9-81ED-4DB2-BD59-A6C34878D82A}">
                    <a16:rowId xmlns:a16="http://schemas.microsoft.com/office/drawing/2014/main" val="749502633"/>
                  </a:ext>
                </a:extLst>
              </a:tr>
              <a:tr h="781051">
                <a:tc>
                  <a:txBody>
                    <a:bodyPr/>
                    <a:lstStyle/>
                    <a:p>
                      <a:pPr algn="ctr" rtl="1"/>
                      <a:r>
                        <a:rPr lang="en-US" dirty="0"/>
                        <a:t>Psoriasis</a:t>
                      </a:r>
                      <a:endParaRPr lang="he-IL" dirty="0"/>
                    </a:p>
                  </a:txBody>
                  <a:tcPr/>
                </a:tc>
                <a:tc>
                  <a:txBody>
                    <a:bodyPr/>
                    <a:lstStyle/>
                    <a:p>
                      <a:pPr rtl="1"/>
                      <a:r>
                        <a:rPr lang="en-US" dirty="0"/>
                        <a:t>"Oh dear, my skin... it just gets so red and tender now. Can't even go outside without </a:t>
                      </a:r>
                      <a:r>
                        <a:rPr lang="en-US" dirty="0" err="1"/>
                        <a:t>gettin</a:t>
                      </a:r>
                      <a:r>
                        <a:rPr lang="en-US" dirty="0"/>
                        <a:t>' all irritated. Temperature changes, humidity... I swear, I'm like a leaf in the wind. Reminds me of that time at the beach when I was a </a:t>
                      </a:r>
                      <a:r>
                        <a:rPr lang="en-US" dirty="0" err="1"/>
                        <a:t>youngin</a:t>
                      </a:r>
                      <a:r>
                        <a:rPr lang="en-US" dirty="0"/>
                        <a:t>', got sunburned to a crisp on my poor face... (chuckles) Oh, where's my mind? Ah yes, the skin. And now these dents on my nails! Like little holes or </a:t>
                      </a:r>
                      <a:r>
                        <a:rPr lang="en-US" dirty="0" err="1"/>
                        <a:t>somethin</a:t>
                      </a:r>
                      <a:r>
                        <a:rPr lang="en-US" dirty="0"/>
                        <a:t>'. Never had that before. Started last month, maybe? Or was it two months ago? Time just gets away from you, doesn't it? Anyway... I'm worried about this. It's like my body's </a:t>
                      </a:r>
                      <a:r>
                        <a:rPr lang="en-US" dirty="0" err="1"/>
                        <a:t>fallin</a:t>
                      </a:r>
                      <a:r>
                        <a:rPr lang="en-US" dirty="0"/>
                        <a:t>' apart on me."</a:t>
                      </a:r>
                      <a:endParaRPr lang="he-IL" dirty="0"/>
                    </a:p>
                  </a:txBody>
                  <a:tcPr/>
                </a:tc>
                <a:tc>
                  <a:txBody>
                    <a:bodyPr/>
                    <a:lstStyle/>
                    <a:p>
                      <a:pPr marL="0" algn="ctr" defTabSz="914400" rtl="1" eaLnBrk="1" latinLnBrk="0" hangingPunct="1"/>
                      <a:r>
                        <a:rPr lang="en-US" sz="2400" b="1" kern="1200" dirty="0">
                          <a:solidFill>
                            <a:schemeClr val="lt1"/>
                          </a:solidFill>
                          <a:latin typeface="+mn-lt"/>
                          <a:ea typeface="+mn-ea"/>
                          <a:cs typeface="+mn-cs"/>
                        </a:rPr>
                        <a:t>Medium Noise </a:t>
                      </a:r>
                      <a:r>
                        <a:rPr lang="he-IL" sz="2400" b="1" kern="1200" dirty="0">
                          <a:solidFill>
                            <a:schemeClr val="lt1"/>
                          </a:solidFill>
                          <a:latin typeface="+mn-lt"/>
                          <a:ea typeface="+mn-ea"/>
                          <a:cs typeface="+mn-cs"/>
                        </a:rPr>
                        <a:t>(80-220</a:t>
                      </a:r>
                      <a:r>
                        <a:rPr lang="en-US" sz="2400" b="1" kern="1200" dirty="0">
                          <a:solidFill>
                            <a:schemeClr val="lt1"/>
                          </a:solidFill>
                          <a:latin typeface="+mn-lt"/>
                          <a:ea typeface="+mn-ea"/>
                          <a:cs typeface="+mn-cs"/>
                        </a:rPr>
                        <a:t>(</a:t>
                      </a:r>
                      <a:endParaRPr lang="he-IL" sz="2400" b="1" kern="1200" dirty="0">
                        <a:solidFill>
                          <a:schemeClr val="lt1"/>
                        </a:solidFill>
                        <a:latin typeface="+mn-lt"/>
                        <a:ea typeface="+mn-ea"/>
                        <a:cs typeface="+mn-cs"/>
                      </a:endParaRPr>
                    </a:p>
                  </a:txBody>
                  <a:tcPr>
                    <a:solidFill>
                      <a:schemeClr val="accent1">
                        <a:lumMod val="50000"/>
                      </a:schemeClr>
                    </a:solidFill>
                  </a:tcPr>
                </a:tc>
                <a:extLst>
                  <a:ext uri="{0D108BD9-81ED-4DB2-BD59-A6C34878D82A}">
                    <a16:rowId xmlns:a16="http://schemas.microsoft.com/office/drawing/2014/main" val="297336933"/>
                  </a:ext>
                </a:extLst>
              </a:tr>
              <a:tr h="781051">
                <a:tc>
                  <a:txBody>
                    <a:bodyPr/>
                    <a:lstStyle/>
                    <a:p>
                      <a:pPr algn="ctr" rtl="1"/>
                      <a:r>
                        <a:rPr lang="en-US" dirty="0"/>
                        <a:t>Psoriasis</a:t>
                      </a:r>
                      <a:endParaRPr lang="he-IL" dirty="0"/>
                    </a:p>
                  </a:txBody>
                  <a:tcPr/>
                </a:tc>
                <a:tc>
                  <a:txBody>
                    <a:bodyPr/>
                    <a:lstStyle/>
                    <a:p>
                      <a:pPr rtl="1"/>
                      <a:r>
                        <a:rPr lang="en-US" sz="1800" b="0" i="0" kern="1200" dirty="0">
                          <a:solidFill>
                            <a:schemeClr val="dk1"/>
                          </a:solidFill>
                          <a:effectLst/>
                          <a:latin typeface="+mn-lt"/>
                          <a:ea typeface="+mn-ea"/>
                          <a:cs typeface="+mn-cs"/>
                        </a:rPr>
                        <a:t>Um, doc... (pauses) I've been having this... this trouble with my skin, you see. It's just so sensitive all of a sudden. Even when I'm out in the garden on a lovely day, and it's warm... (hesitates) oh dear, what was I saying? Ah yes, warm weather. My skin gets all red and irritated, like a rash or something. And then it starts to itch, terrible itching. Can't even wear my nice new scarf without breaking out in hives... (pauses again) And the nails! Goodness gracious, have you ever seen anything like this? Dents on my fingernails, all uneven and whatnot. It's as if... (stammers) I think it might be that time of year again, you know, when the pollen counts are high... (starts to digress) Did I tell you about the time I got a new cat, Whiskers? She was such a sweet thing, always purring on my lap... (trails off). Where was I? Ah yes, the nails. It's like they're trying to tell me something, but what, I don't know. And it started so suddenly! One day fine, next day... (pauses) Oh dear, I remember now: it happened after that big storm we had last month. Maybe it was something in the air? Or maybe it's just my imagination playing tricks on me... (chuckles nervously)</a:t>
                      </a:r>
                    </a:p>
                    <a:p>
                      <a:pPr rtl="1"/>
                      <a:r>
                        <a:rPr lang="en-US" sz="1800" b="0" i="0" kern="1200" dirty="0">
                          <a:solidFill>
                            <a:schemeClr val="dk1"/>
                          </a:solidFill>
                          <a:effectLst/>
                          <a:latin typeface="+mn-lt"/>
                          <a:ea typeface="+mn-ea"/>
                          <a:cs typeface="+mn-cs"/>
                        </a:rPr>
                        <a:t>I'm worried about this sudden change, doc... (hesitates again) If I can just get to the bottom of what's causing it all... (trails off into incoherent muttering)</a:t>
                      </a:r>
                      <a:endParaRPr lang="he-IL" dirty="0"/>
                    </a:p>
                  </a:txBody>
                  <a:tcPr/>
                </a:tc>
                <a:tc>
                  <a:txBody>
                    <a:bodyPr/>
                    <a:lstStyle/>
                    <a:p>
                      <a:pPr marL="0" algn="ctr" defTabSz="914400" rtl="1" eaLnBrk="1" latinLnBrk="0" hangingPunct="1"/>
                      <a:r>
                        <a:rPr lang="en-US" sz="2400" b="1" kern="1200" dirty="0">
                          <a:solidFill>
                            <a:schemeClr val="lt1"/>
                          </a:solidFill>
                          <a:latin typeface="+mn-lt"/>
                          <a:ea typeface="+mn-ea"/>
                          <a:cs typeface="+mn-cs"/>
                        </a:rPr>
                        <a:t>Heavy Noise (150-390)</a:t>
                      </a:r>
                      <a:endParaRPr lang="he-IL" sz="2400" b="1" kern="1200" dirty="0">
                        <a:solidFill>
                          <a:schemeClr val="lt1"/>
                        </a:solidFill>
                        <a:latin typeface="+mn-lt"/>
                        <a:ea typeface="+mn-ea"/>
                        <a:cs typeface="+mn-cs"/>
                      </a:endParaRPr>
                    </a:p>
                  </a:txBody>
                  <a:tcPr>
                    <a:solidFill>
                      <a:schemeClr val="accent1">
                        <a:lumMod val="50000"/>
                      </a:schemeClr>
                    </a:solidFill>
                  </a:tcPr>
                </a:tc>
                <a:extLst>
                  <a:ext uri="{0D108BD9-81ED-4DB2-BD59-A6C34878D82A}">
                    <a16:rowId xmlns:a16="http://schemas.microsoft.com/office/drawing/2014/main" val="2537694461"/>
                  </a:ext>
                </a:extLst>
              </a:tr>
            </a:tbl>
          </a:graphicData>
        </a:graphic>
      </p:graphicFrame>
    </p:spTree>
    <p:extLst>
      <p:ext uri="{BB962C8B-B14F-4D97-AF65-F5344CB8AC3E}">
        <p14:creationId xmlns:p14="http://schemas.microsoft.com/office/powerpoint/2010/main" val="3442546196"/>
      </p:ext>
    </p:extLst>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alpha val="75000"/>
          </a:schemeClr>
        </a:solidFill>
        <a:effectLst/>
      </p:bgPr>
    </p:bg>
    <p:spTree>
      <p:nvGrpSpPr>
        <p:cNvPr id="1" name="">
          <a:extLst>
            <a:ext uri="{FF2B5EF4-FFF2-40B4-BE49-F238E27FC236}">
              <a16:creationId xmlns:a16="http://schemas.microsoft.com/office/drawing/2014/main" id="{9E6E9B87-32DF-C1E1-843F-8A071CC57A6D}"/>
            </a:ext>
          </a:extLst>
        </p:cNvPr>
        <p:cNvGrpSpPr/>
        <p:nvPr/>
      </p:nvGrpSpPr>
      <p:grpSpPr>
        <a:xfrm>
          <a:off x="0" y="0"/>
          <a:ext cx="0" cy="0"/>
          <a:chOff x="0" y="0"/>
          <a:chExt cx="0" cy="0"/>
        </a:xfrm>
      </p:grpSpPr>
      <p:sp>
        <p:nvSpPr>
          <p:cNvPr id="2" name="TextBox 5">
            <a:extLst>
              <a:ext uri="{FF2B5EF4-FFF2-40B4-BE49-F238E27FC236}">
                <a16:creationId xmlns:a16="http://schemas.microsoft.com/office/drawing/2014/main" id="{942D9EDF-E000-3BE2-81E1-A37DBE735446}"/>
              </a:ext>
            </a:extLst>
          </p:cNvPr>
          <p:cNvSpPr txBox="1"/>
          <p:nvPr/>
        </p:nvSpPr>
        <p:spPr>
          <a:xfrm>
            <a:off x="4470355" y="190500"/>
            <a:ext cx="9347289" cy="1437023"/>
          </a:xfrm>
          <a:prstGeom prst="rect">
            <a:avLst/>
          </a:prstGeom>
        </p:spPr>
        <p:txBody>
          <a:bodyPr lIns="0" tIns="0" rIns="0" bIns="0" rtlCol="0" anchor="t">
            <a:spAutoFit/>
          </a:bodyPr>
          <a:lstStyle/>
          <a:p>
            <a:pPr algn="ctr">
              <a:lnSpc>
                <a:spcPts val="11747"/>
              </a:lnSpc>
              <a:spcBef>
                <a:spcPct val="0"/>
              </a:spcBef>
            </a:pPr>
            <a:r>
              <a:rPr lang="en-US" sz="8391" dirty="0">
                <a:solidFill>
                  <a:schemeClr val="accent1">
                    <a:lumMod val="50000"/>
                  </a:schemeClr>
                </a:solidFill>
                <a:latin typeface="Anton"/>
                <a:ea typeface="Anton"/>
                <a:cs typeface="Anton"/>
                <a:sym typeface="Anton"/>
              </a:rPr>
              <a:t>Previous works</a:t>
            </a:r>
          </a:p>
        </p:txBody>
      </p:sp>
      <p:graphicFrame>
        <p:nvGraphicFramePr>
          <p:cNvPr id="10" name="טבלה 9">
            <a:extLst>
              <a:ext uri="{FF2B5EF4-FFF2-40B4-BE49-F238E27FC236}">
                <a16:creationId xmlns:a16="http://schemas.microsoft.com/office/drawing/2014/main" id="{9C09AFFE-53B8-0188-300A-789CE7BCA06F}"/>
              </a:ext>
            </a:extLst>
          </p:cNvPr>
          <p:cNvGraphicFramePr>
            <a:graphicFrameLocks noGrp="1"/>
          </p:cNvGraphicFramePr>
          <p:nvPr>
            <p:extLst>
              <p:ext uri="{D42A27DB-BD31-4B8C-83A1-F6EECF244321}">
                <p14:modId xmlns:p14="http://schemas.microsoft.com/office/powerpoint/2010/main" val="363908220"/>
              </p:ext>
            </p:extLst>
          </p:nvPr>
        </p:nvGraphicFramePr>
        <p:xfrm>
          <a:off x="419099" y="1866900"/>
          <a:ext cx="17484273" cy="7907894"/>
        </p:xfrm>
        <a:graphic>
          <a:graphicData uri="http://schemas.openxmlformats.org/drawingml/2006/table">
            <a:tbl>
              <a:tblPr rtl="1" firstRow="1" bandRow="1">
                <a:tableStyleId>{5C22544A-7EE6-4342-B048-85BDC9FD1C3A}</a:tableStyleId>
              </a:tblPr>
              <a:tblGrid>
                <a:gridCol w="4898426">
                  <a:extLst>
                    <a:ext uri="{9D8B030D-6E8A-4147-A177-3AD203B41FA5}">
                      <a16:colId xmlns:a16="http://schemas.microsoft.com/office/drawing/2014/main" val="4043141790"/>
                    </a:ext>
                  </a:extLst>
                </a:gridCol>
                <a:gridCol w="5163693">
                  <a:extLst>
                    <a:ext uri="{9D8B030D-6E8A-4147-A177-3AD203B41FA5}">
                      <a16:colId xmlns:a16="http://schemas.microsoft.com/office/drawing/2014/main" val="137808335"/>
                    </a:ext>
                  </a:extLst>
                </a:gridCol>
                <a:gridCol w="4579292">
                  <a:extLst>
                    <a:ext uri="{9D8B030D-6E8A-4147-A177-3AD203B41FA5}">
                      <a16:colId xmlns:a16="http://schemas.microsoft.com/office/drawing/2014/main" val="4214491694"/>
                    </a:ext>
                  </a:extLst>
                </a:gridCol>
                <a:gridCol w="2842862">
                  <a:extLst>
                    <a:ext uri="{9D8B030D-6E8A-4147-A177-3AD203B41FA5}">
                      <a16:colId xmlns:a16="http://schemas.microsoft.com/office/drawing/2014/main" val="2838907043"/>
                    </a:ext>
                  </a:extLst>
                </a:gridCol>
              </a:tblGrid>
              <a:tr h="1363545">
                <a:tc>
                  <a:txBody>
                    <a:bodyPr/>
                    <a:lstStyle/>
                    <a:p>
                      <a:pPr algn="ctr" rtl="1"/>
                      <a:r>
                        <a:rPr lang="en-US" sz="2400" dirty="0">
                          <a:solidFill>
                            <a:schemeClr val="bg1"/>
                          </a:solidFill>
                          <a:hlinkClick r:id="rId2">
                            <a:extLst>
                              <a:ext uri="{A12FA001-AC4F-418D-AE19-62706E023703}">
                                <ahyp:hlinkClr xmlns:ahyp="http://schemas.microsoft.com/office/drawing/2018/hyperlinkcolor" val="tx"/>
                              </a:ext>
                            </a:extLst>
                          </a:hlinkClick>
                        </a:rPr>
                        <a:t>Comparing BERT against traditional machine learning text classification, 2020</a:t>
                      </a:r>
                      <a:endParaRPr lang="he-IL" sz="2400" dirty="0">
                        <a:solidFill>
                          <a:schemeClr val="bg1"/>
                        </a:solidFill>
                      </a:endParaRPr>
                    </a:p>
                  </a:txBody>
                  <a:tcPr>
                    <a:solidFill>
                      <a:schemeClr val="accent1">
                        <a:lumMod val="50000"/>
                      </a:schemeClr>
                    </a:solidFill>
                  </a:tcPr>
                </a:tc>
                <a:tc>
                  <a:txBody>
                    <a:bodyPr/>
                    <a:lstStyle/>
                    <a:p>
                      <a:pPr algn="ctr" rtl="1"/>
                      <a:r>
                        <a:rPr lang="en-US" sz="2400" b="1" dirty="0" err="1">
                          <a:solidFill>
                            <a:schemeClr val="bg1"/>
                          </a:solidFill>
                          <a:hlinkClick r:id="rId3">
                            <a:extLst>
                              <a:ext uri="{A12FA001-AC4F-418D-AE19-62706E023703}">
                                <ahyp:hlinkClr xmlns:ahyp="http://schemas.microsoft.com/office/drawing/2018/hyperlinkcolor" val="tx"/>
                              </a:ext>
                            </a:extLst>
                          </a:hlinkClick>
                        </a:rPr>
                        <a:t>DiagnoAI</a:t>
                      </a:r>
                      <a:r>
                        <a:rPr lang="en-US" sz="2400" b="1" dirty="0">
                          <a:solidFill>
                            <a:schemeClr val="bg1"/>
                          </a:solidFill>
                          <a:hlinkClick r:id="rId3">
                            <a:extLst>
                              <a:ext uri="{A12FA001-AC4F-418D-AE19-62706E023703}">
                                <ahyp:hlinkClr xmlns:ahyp="http://schemas.microsoft.com/office/drawing/2018/hyperlinkcolor" val="tx"/>
                              </a:ext>
                            </a:extLst>
                          </a:hlinkClick>
                        </a:rPr>
                        <a:t>, </a:t>
                      </a:r>
                      <a:r>
                        <a:rPr lang="en-US" sz="2400" dirty="0">
                          <a:solidFill>
                            <a:schemeClr val="bg1"/>
                          </a:solidFill>
                          <a:hlinkClick r:id="rId3">
                            <a:extLst>
                              <a:ext uri="{A12FA001-AC4F-418D-AE19-62706E023703}">
                                <ahyp:hlinkClr xmlns:ahyp="http://schemas.microsoft.com/office/drawing/2018/hyperlinkcolor" val="tx"/>
                              </a:ext>
                            </a:extLst>
                          </a:hlinkClick>
                        </a:rPr>
                        <a:t>2022</a:t>
                      </a:r>
                      <a:endParaRPr lang="he-IL" sz="2400" dirty="0">
                        <a:solidFill>
                          <a:schemeClr val="bg1"/>
                        </a:solidFill>
                      </a:endParaRPr>
                    </a:p>
                  </a:txBody>
                  <a:tcPr>
                    <a:solidFill>
                      <a:schemeClr val="accent1">
                        <a:lumMod val="50000"/>
                      </a:schemeClr>
                    </a:solidFill>
                  </a:tcPr>
                </a:tc>
                <a:tc>
                  <a:txBody>
                    <a:bodyPr/>
                    <a:lstStyle/>
                    <a:p>
                      <a:pPr algn="ctr" rtl="1"/>
                      <a:r>
                        <a:rPr lang="en-US" sz="2400" u="none" dirty="0">
                          <a:solidFill>
                            <a:schemeClr val="bg1"/>
                          </a:solidFill>
                          <a:hlinkClick r:id="rId4">
                            <a:extLst>
                              <a:ext uri="{A12FA001-AC4F-418D-AE19-62706E023703}">
                                <ahyp:hlinkClr xmlns:ahyp="http://schemas.microsoft.com/office/drawing/2018/hyperlinkcolor" val="tx"/>
                              </a:ext>
                            </a:extLst>
                          </a:hlinkClick>
                        </a:rPr>
                        <a:t>“Optimizing </a:t>
                      </a:r>
                      <a:r>
                        <a:rPr lang="en-US" sz="2400" u="none" dirty="0" err="1">
                          <a:solidFill>
                            <a:schemeClr val="bg1"/>
                          </a:solidFill>
                          <a:hlinkClick r:id="rId4">
                            <a:extLst>
                              <a:ext uri="{A12FA001-AC4F-418D-AE19-62706E023703}">
                                <ahyp:hlinkClr xmlns:ahyp="http://schemas.microsoft.com/office/drawing/2018/hyperlinkcolor" val="tx"/>
                              </a:ext>
                            </a:extLst>
                          </a:hlinkClick>
                        </a:rPr>
                        <a:t>classifcation</a:t>
                      </a:r>
                      <a:r>
                        <a:rPr lang="en-US" sz="2400" u="none" dirty="0">
                          <a:solidFill>
                            <a:schemeClr val="bg1"/>
                          </a:solidFill>
                          <a:hlinkClick r:id="rId4">
                            <a:extLst>
                              <a:ext uri="{A12FA001-AC4F-418D-AE19-62706E023703}">
                                <ahyp:hlinkClr xmlns:ahyp="http://schemas.microsoft.com/office/drawing/2018/hyperlinkcolor" val="tx"/>
                              </a:ext>
                            </a:extLst>
                          </a:hlinkClick>
                        </a:rPr>
                        <a:t> of diseases through language model analysis of symptoms”, 2024</a:t>
                      </a:r>
                      <a:endParaRPr lang="he-IL" sz="2400" u="none" dirty="0">
                        <a:solidFill>
                          <a:schemeClr val="bg1"/>
                        </a:solidFill>
                      </a:endParaRPr>
                    </a:p>
                  </a:txBody>
                  <a:tcPr>
                    <a:solidFill>
                      <a:schemeClr val="accent1">
                        <a:lumMod val="50000"/>
                      </a:schemeClr>
                    </a:solidFill>
                  </a:tcPr>
                </a:tc>
                <a:tc>
                  <a:txBody>
                    <a:bodyPr/>
                    <a:lstStyle/>
                    <a:p>
                      <a:pPr algn="ctr" rtl="1"/>
                      <a:r>
                        <a:rPr lang="en-US" sz="2400" dirty="0"/>
                        <a:t>Source/Title</a:t>
                      </a:r>
                      <a:endParaRPr lang="he-IL" sz="2400" dirty="0"/>
                    </a:p>
                  </a:txBody>
                  <a:tcPr>
                    <a:solidFill>
                      <a:schemeClr val="accent1">
                        <a:lumMod val="50000"/>
                      </a:schemeClr>
                    </a:solidFill>
                  </a:tcPr>
                </a:tc>
                <a:extLst>
                  <a:ext uri="{0D108BD9-81ED-4DB2-BD59-A6C34878D82A}">
                    <a16:rowId xmlns:a16="http://schemas.microsoft.com/office/drawing/2014/main" val="1130359397"/>
                  </a:ext>
                </a:extLst>
              </a:tr>
              <a:tr h="1434172">
                <a:tc>
                  <a:txBody>
                    <a:bodyPr/>
                    <a:lstStyle/>
                    <a:p>
                      <a:pPr algn="l" rtl="1"/>
                      <a:r>
                        <a:rPr lang="en-US" dirty="0"/>
                        <a:t>Compared BERT (fine-tuned) to classical TF-IDF + ML models (e.g. Logistic Regression, SVM, NB, etc.) across 4 datasets and 3 languages (English, Portuguese, Chinese).</a:t>
                      </a:r>
                      <a:endParaRPr lang="he-IL" dirty="0"/>
                    </a:p>
                  </a:txBody>
                  <a:tcPr/>
                </a:tc>
                <a:tc>
                  <a:txBody>
                    <a:bodyPr/>
                    <a:lstStyle/>
                    <a:p>
                      <a:pPr algn="l" rtl="1"/>
                      <a:r>
                        <a:rPr lang="en-US" dirty="0"/>
                        <a:t>Manually generated patient symptom based on symptom lists from Kaggle's dataset, Created 50 descriptions per disease (24 diseases, total of 1200 examples). Fine-tuned all layers of pretrained BERT (TensorFlow) using </a:t>
                      </a:r>
                      <a:r>
                        <a:rPr lang="en-US" dirty="0" err="1"/>
                        <a:t>SparseCategoricalCrossentropy</a:t>
                      </a:r>
                      <a:r>
                        <a:rPr lang="en-US" dirty="0"/>
                        <a:t> and Adam optimizer.</a:t>
                      </a:r>
                      <a:endParaRPr lang="he-IL" dirty="0"/>
                    </a:p>
                  </a:txBody>
                  <a:tcPr/>
                </a:tc>
                <a:tc>
                  <a:txBody>
                    <a:bodyPr/>
                    <a:lstStyle/>
                    <a:p>
                      <a:pPr rtl="1"/>
                      <a:r>
                        <a:rPr lang="en-US" dirty="0"/>
                        <a:t>	Fine‑tuned BERT with Medical Concept Normalization, optimized separately with </a:t>
                      </a:r>
                      <a:r>
                        <a:rPr lang="en-US" dirty="0" err="1"/>
                        <a:t>AdamP</a:t>
                      </a:r>
                      <a:r>
                        <a:rPr lang="en-US" dirty="0"/>
                        <a:t> and </a:t>
                      </a:r>
                      <a:r>
                        <a:rPr lang="en-US" dirty="0" err="1"/>
                        <a:t>AdamW</a:t>
                      </a:r>
                      <a:r>
                        <a:rPr lang="en-US" dirty="0"/>
                        <a:t> and a Bidirectional LSTM model tuned via </a:t>
                      </a:r>
                      <a:r>
                        <a:rPr lang="en-US" dirty="0" err="1"/>
                        <a:t>Hyperopt</a:t>
                      </a:r>
                      <a:r>
                        <a:rPr lang="en-US" dirty="0"/>
                        <a:t>.</a:t>
                      </a:r>
                      <a:endParaRPr lang="he-IL" dirty="0"/>
                    </a:p>
                  </a:txBody>
                  <a:tcPr/>
                </a:tc>
                <a:tc>
                  <a:txBody>
                    <a:bodyPr/>
                    <a:lstStyle/>
                    <a:p>
                      <a:pPr marL="0" algn="ctr" defTabSz="914400" rtl="1" eaLnBrk="1" latinLnBrk="0" hangingPunct="1"/>
                      <a:r>
                        <a:rPr lang="en-US" sz="2400" b="1" kern="1200" dirty="0">
                          <a:solidFill>
                            <a:schemeClr val="lt1"/>
                          </a:solidFill>
                          <a:latin typeface="+mn-lt"/>
                          <a:ea typeface="+mn-ea"/>
                          <a:cs typeface="+mn-cs"/>
                        </a:rPr>
                        <a:t>Approach/Model</a:t>
                      </a:r>
                    </a:p>
                    <a:p>
                      <a:pPr marL="0" algn="ctr" defTabSz="914400" rtl="1" eaLnBrk="1" latinLnBrk="0" hangingPunct="1"/>
                      <a:endParaRPr lang="he-IL" sz="2400" b="1" kern="1200" dirty="0">
                        <a:solidFill>
                          <a:schemeClr val="lt1"/>
                        </a:solidFill>
                        <a:latin typeface="+mn-lt"/>
                        <a:ea typeface="+mn-ea"/>
                        <a:cs typeface="+mn-cs"/>
                      </a:endParaRPr>
                    </a:p>
                  </a:txBody>
                  <a:tcPr>
                    <a:solidFill>
                      <a:schemeClr val="accent1">
                        <a:lumMod val="50000"/>
                      </a:schemeClr>
                    </a:solidFill>
                  </a:tcPr>
                </a:tc>
                <a:extLst>
                  <a:ext uri="{0D108BD9-81ED-4DB2-BD59-A6C34878D82A}">
                    <a16:rowId xmlns:a16="http://schemas.microsoft.com/office/drawing/2014/main" val="749502633"/>
                  </a:ext>
                </a:extLst>
              </a:tr>
              <a:tr h="1361137">
                <a:tc>
                  <a:txBody>
                    <a:bodyPr/>
                    <a:lstStyle/>
                    <a:p>
                      <a:pPr algn="l" rtl="1"/>
                      <a:r>
                        <a:rPr lang="en-US" dirty="0"/>
                        <a:t>IMDB dataset, </a:t>
                      </a:r>
                      <a:r>
                        <a:rPr lang="en-US" dirty="0" err="1"/>
                        <a:t>RealOrNot</a:t>
                      </a:r>
                      <a:r>
                        <a:rPr lang="en-US" dirty="0"/>
                        <a:t> tweets, Portuguese news dataset and Chinese hotel reviews</a:t>
                      </a:r>
                      <a:endParaRPr lang="he-IL" dirty="0"/>
                    </a:p>
                  </a:txBody>
                  <a:tcPr/>
                </a:tc>
                <a:tc>
                  <a:txBody>
                    <a:bodyPr/>
                    <a:lstStyle/>
                    <a:p>
                      <a:pPr algn="l" rtl="1"/>
                      <a:r>
                        <a:rPr lang="en-US" u="none" dirty="0"/>
                        <a:t>Disease Symptom </a:t>
                      </a:r>
                      <a:r>
                        <a:rPr lang="en-US" dirty="0"/>
                        <a:t>Prediction </a:t>
                      </a:r>
                      <a:r>
                        <a:rPr lang="en-US" u="none" dirty="0"/>
                        <a:t>Dataset</a:t>
                      </a:r>
                      <a:endParaRPr lang="he-IL" u="none" dirty="0"/>
                    </a:p>
                  </a:txBody>
                  <a:tcPr/>
                </a:tc>
                <a:tc>
                  <a:txBody>
                    <a:bodyPr/>
                    <a:lstStyle/>
                    <a:p>
                      <a:pPr rtl="1"/>
                      <a:r>
                        <a:rPr lang="en-US" dirty="0"/>
                        <a:t>Symptom2Disease</a:t>
                      </a:r>
                      <a:endParaRPr lang="he-IL" dirty="0"/>
                    </a:p>
                  </a:txBody>
                  <a:tcPr/>
                </a:tc>
                <a:tc>
                  <a:txBody>
                    <a:bodyPr/>
                    <a:lstStyle/>
                    <a:p>
                      <a:pPr marL="0" algn="ctr" defTabSz="914400" rtl="1" eaLnBrk="1" latinLnBrk="0" hangingPunct="1"/>
                      <a:r>
                        <a:rPr lang="en-US" sz="2400" b="1" kern="1200" dirty="0">
                          <a:solidFill>
                            <a:schemeClr val="lt1"/>
                          </a:solidFill>
                          <a:latin typeface="+mn-lt"/>
                          <a:ea typeface="+mn-ea"/>
                          <a:cs typeface="+mn-cs"/>
                        </a:rPr>
                        <a:t>Data</a:t>
                      </a:r>
                      <a:endParaRPr lang="he-IL" sz="2400" b="1" kern="1200" dirty="0">
                        <a:solidFill>
                          <a:schemeClr val="lt1"/>
                        </a:solidFill>
                        <a:latin typeface="+mn-lt"/>
                        <a:ea typeface="+mn-ea"/>
                        <a:cs typeface="+mn-cs"/>
                      </a:endParaRPr>
                    </a:p>
                  </a:txBody>
                  <a:tcPr>
                    <a:solidFill>
                      <a:schemeClr val="accent1">
                        <a:lumMod val="50000"/>
                      </a:schemeClr>
                    </a:solidFill>
                  </a:tcPr>
                </a:tc>
                <a:extLst>
                  <a:ext uri="{0D108BD9-81ED-4DB2-BD59-A6C34878D82A}">
                    <a16:rowId xmlns:a16="http://schemas.microsoft.com/office/drawing/2014/main" val="297336933"/>
                  </a:ext>
                </a:extLst>
              </a:tr>
              <a:tr h="1434172">
                <a:tc>
                  <a:txBody>
                    <a:bodyPr/>
                    <a:lstStyle/>
                    <a:p>
                      <a:pPr algn="l" rtl="1"/>
                      <a:r>
                        <a:rPr lang="en-US" dirty="0"/>
                        <a:t>Accuracy</a:t>
                      </a:r>
                      <a:endParaRPr lang="he-IL" dirty="0"/>
                    </a:p>
                  </a:txBody>
                  <a:tcPr/>
                </a:tc>
                <a:tc>
                  <a:txBody>
                    <a:bodyPr/>
                    <a:lstStyle/>
                    <a:p>
                      <a:pPr algn="l" rtl="1"/>
                      <a:r>
                        <a:rPr lang="en-US" dirty="0"/>
                        <a:t>Accuracy</a:t>
                      </a:r>
                      <a:endParaRPr lang="he-IL" dirty="0"/>
                    </a:p>
                  </a:txBody>
                  <a:tcPr/>
                </a:tc>
                <a:tc>
                  <a:txBody>
                    <a:bodyPr/>
                    <a:lstStyle/>
                    <a:p>
                      <a:pPr rtl="1"/>
                      <a:r>
                        <a:rPr lang="en-US" dirty="0"/>
                        <a:t>Accuracy, Precision, Recall  and F1-Score</a:t>
                      </a:r>
                      <a:endParaRPr lang="he-IL" dirty="0"/>
                    </a:p>
                  </a:txBody>
                  <a:tcPr/>
                </a:tc>
                <a:tc>
                  <a:txBody>
                    <a:bodyPr/>
                    <a:lstStyle/>
                    <a:p>
                      <a:pPr marL="0" algn="ctr" defTabSz="914400" rtl="1" eaLnBrk="1" latinLnBrk="0" hangingPunct="1"/>
                      <a:r>
                        <a:rPr lang="en-US" sz="2400" b="1" kern="1200" dirty="0">
                          <a:solidFill>
                            <a:schemeClr val="lt1"/>
                          </a:solidFill>
                          <a:latin typeface="+mn-lt"/>
                          <a:ea typeface="+mn-ea"/>
                          <a:cs typeface="+mn-cs"/>
                        </a:rPr>
                        <a:t>Metrics</a:t>
                      </a:r>
                    </a:p>
                    <a:p>
                      <a:pPr marL="0" algn="ctr" defTabSz="914400" rtl="1" eaLnBrk="1" latinLnBrk="0" hangingPunct="1"/>
                      <a:endParaRPr lang="he-IL" sz="2400" b="1" kern="1200" dirty="0">
                        <a:solidFill>
                          <a:schemeClr val="lt1"/>
                        </a:solidFill>
                        <a:latin typeface="+mn-lt"/>
                        <a:ea typeface="+mn-ea"/>
                        <a:cs typeface="+mn-cs"/>
                      </a:endParaRPr>
                    </a:p>
                  </a:txBody>
                  <a:tcPr>
                    <a:solidFill>
                      <a:schemeClr val="accent1">
                        <a:lumMod val="50000"/>
                      </a:schemeClr>
                    </a:solidFill>
                  </a:tcPr>
                </a:tc>
                <a:extLst>
                  <a:ext uri="{0D108BD9-81ED-4DB2-BD59-A6C34878D82A}">
                    <a16:rowId xmlns:a16="http://schemas.microsoft.com/office/drawing/2014/main" val="2537694461"/>
                  </a:ext>
                </a:extLst>
              </a:tr>
              <a:tr h="1361137">
                <a:tc>
                  <a:txBody>
                    <a:bodyPr/>
                    <a:lstStyle/>
                    <a:p>
                      <a:pPr algn="l" rtl="1"/>
                      <a:r>
                        <a:rPr lang="en-US" dirty="0"/>
                        <a:t>IMDB: 93.87%</a:t>
                      </a:r>
                    </a:p>
                    <a:p>
                      <a:pPr marL="0" marR="0" lvl="0" indent="0" algn="l" defTabSz="914400" rtl="1" eaLnBrk="1" fontAlgn="auto" latinLnBrk="0" hangingPunct="1">
                        <a:lnSpc>
                          <a:spcPct val="100000"/>
                        </a:lnSpc>
                        <a:spcBef>
                          <a:spcPts val="0"/>
                        </a:spcBef>
                        <a:spcAft>
                          <a:spcPts val="0"/>
                        </a:spcAft>
                        <a:buClrTx/>
                        <a:buSzTx/>
                        <a:buFontTx/>
                        <a:buNone/>
                        <a:tabLst/>
                        <a:defRPr/>
                      </a:pPr>
                      <a:r>
                        <a:rPr lang="en-US" dirty="0" err="1"/>
                        <a:t>RealOrNot</a:t>
                      </a:r>
                      <a:r>
                        <a:rPr lang="en-US" dirty="0"/>
                        <a:t>: 83.61%</a:t>
                      </a:r>
                      <a:endParaRPr lang="he-IL" dirty="0"/>
                    </a:p>
                    <a:p>
                      <a:pPr marL="0" marR="0" lvl="0" indent="0" algn="l" defTabSz="914400" rtl="1" eaLnBrk="1" fontAlgn="auto" latinLnBrk="0" hangingPunct="1">
                        <a:lnSpc>
                          <a:spcPct val="100000"/>
                        </a:lnSpc>
                        <a:spcBef>
                          <a:spcPts val="0"/>
                        </a:spcBef>
                        <a:spcAft>
                          <a:spcPts val="0"/>
                        </a:spcAft>
                        <a:buClrTx/>
                        <a:buSzTx/>
                        <a:buFontTx/>
                        <a:buNone/>
                        <a:tabLst/>
                        <a:defRPr/>
                      </a:pPr>
                      <a:r>
                        <a:rPr lang="en-US" dirty="0"/>
                        <a:t>Portuguese news: 90.93%</a:t>
                      </a:r>
                      <a:endParaRPr lang="he-IL" dirty="0"/>
                    </a:p>
                    <a:p>
                      <a:pPr marL="0" marR="0" lvl="0" indent="0" algn="l" defTabSz="914400" rtl="1" eaLnBrk="1" fontAlgn="auto" latinLnBrk="0" hangingPunct="1">
                        <a:lnSpc>
                          <a:spcPct val="100000"/>
                        </a:lnSpc>
                        <a:spcBef>
                          <a:spcPts val="0"/>
                        </a:spcBef>
                        <a:spcAft>
                          <a:spcPts val="0"/>
                        </a:spcAft>
                        <a:buClrTx/>
                        <a:buSzTx/>
                        <a:buFontTx/>
                        <a:buNone/>
                        <a:tabLst/>
                        <a:defRPr/>
                      </a:pPr>
                      <a:r>
                        <a:rPr lang="en-US" dirty="0"/>
                        <a:t>Chinese hotel reviews: 93.81%</a:t>
                      </a:r>
                      <a:endParaRPr lang="he-IL" dirty="0"/>
                    </a:p>
                    <a:p>
                      <a:pPr algn="l" rtl="1"/>
                      <a:endParaRPr lang="he-IL" dirty="0"/>
                    </a:p>
                  </a:txBody>
                  <a:tcPr/>
                </a:tc>
                <a:tc>
                  <a:txBody>
                    <a:bodyPr/>
                    <a:lstStyle/>
                    <a:p>
                      <a:pPr algn="l" rtl="1"/>
                      <a:r>
                        <a:rPr lang="en-US" dirty="0"/>
                        <a:t>Validation Accuracy: 98.33%</a:t>
                      </a:r>
                      <a:endParaRPr lang="he-IL" dirty="0"/>
                    </a:p>
                  </a:txBody>
                  <a:tcPr/>
                </a:tc>
                <a:tc>
                  <a:txBody>
                    <a:bodyPr/>
                    <a:lstStyle/>
                    <a:p>
                      <a:pPr rtl="1"/>
                      <a:r>
                        <a:rPr lang="en-US" b="0" dirty="0"/>
                        <a:t>MCN-BERT + </a:t>
                      </a:r>
                      <a:r>
                        <a:rPr lang="en-US" b="0" dirty="0" err="1"/>
                        <a:t>AdamP</a:t>
                      </a:r>
                      <a:r>
                        <a:rPr lang="en-US" b="0" dirty="0"/>
                        <a:t>: 99.58% Accuracy, 99.18% Precision, 99.28% Recall and 99.13% F1-Score.</a:t>
                      </a:r>
                    </a:p>
                    <a:p>
                      <a:pPr rtl="1"/>
                      <a:r>
                        <a:rPr lang="en-US" b="0" dirty="0"/>
                        <a:t>MCN-BERT + </a:t>
                      </a:r>
                      <a:r>
                        <a:rPr lang="en-US" b="0" dirty="0" err="1"/>
                        <a:t>AdamW</a:t>
                      </a:r>
                      <a:r>
                        <a:rPr lang="en-US" b="0" dirty="0"/>
                        <a:t>: 98.33% Accuracy, 98.39% Precision, 98.23% Recall and 98.18% F1-Score. </a:t>
                      </a:r>
                    </a:p>
                    <a:p>
                      <a:pPr rtl="1"/>
                      <a:r>
                        <a:rPr lang="en-US" b="0" dirty="0" err="1"/>
                        <a:t>BiLSTM</a:t>
                      </a:r>
                      <a:r>
                        <a:rPr lang="en-US" b="0" dirty="0"/>
                        <a:t> + </a:t>
                      </a:r>
                      <a:r>
                        <a:rPr lang="en-US" b="0" dirty="0" err="1"/>
                        <a:t>Hyperopt</a:t>
                      </a:r>
                      <a:r>
                        <a:rPr lang="en-US" b="0" dirty="0"/>
                        <a:t>: 97.08% Accuracy, 97.37% Precision, 97.08% Recall and 97.05% F1-Score. </a:t>
                      </a:r>
                      <a:endParaRPr lang="he-IL" b="0" dirty="0"/>
                    </a:p>
                  </a:txBody>
                  <a:tcPr/>
                </a:tc>
                <a:tc>
                  <a:txBody>
                    <a:bodyPr/>
                    <a:lstStyle/>
                    <a:p>
                      <a:pPr marL="0" algn="ctr" defTabSz="914400" rtl="1" eaLnBrk="1" latinLnBrk="0" hangingPunct="1"/>
                      <a:r>
                        <a:rPr lang="en-US" sz="2400" b="1" kern="1200" dirty="0">
                          <a:solidFill>
                            <a:schemeClr val="lt1"/>
                          </a:solidFill>
                          <a:latin typeface="+mn-lt"/>
                          <a:ea typeface="+mn-ea"/>
                          <a:cs typeface="+mn-cs"/>
                        </a:rPr>
                        <a:t>Results</a:t>
                      </a:r>
                      <a:endParaRPr lang="he-IL" sz="2400" b="1" kern="1200" dirty="0">
                        <a:solidFill>
                          <a:schemeClr val="lt1"/>
                        </a:solidFill>
                        <a:latin typeface="+mn-lt"/>
                        <a:ea typeface="+mn-ea"/>
                        <a:cs typeface="+mn-cs"/>
                      </a:endParaRPr>
                    </a:p>
                  </a:txBody>
                  <a:tcPr>
                    <a:solidFill>
                      <a:schemeClr val="accent1">
                        <a:lumMod val="50000"/>
                      </a:schemeClr>
                    </a:solidFill>
                  </a:tcPr>
                </a:tc>
                <a:extLst>
                  <a:ext uri="{0D108BD9-81ED-4DB2-BD59-A6C34878D82A}">
                    <a16:rowId xmlns:a16="http://schemas.microsoft.com/office/drawing/2014/main" val="2920176030"/>
                  </a:ext>
                </a:extLst>
              </a:tr>
            </a:tbl>
          </a:graphicData>
        </a:graphic>
      </p:graphicFrame>
    </p:spTree>
    <p:extLst>
      <p:ext uri="{BB962C8B-B14F-4D97-AF65-F5344CB8AC3E}">
        <p14:creationId xmlns:p14="http://schemas.microsoft.com/office/powerpoint/2010/main" val="783710171"/>
      </p:ext>
    </p:extLst>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alpha val="75000"/>
          </a:schemeClr>
        </a:solidFill>
        <a:effectLst/>
      </p:bgPr>
    </p:bg>
    <p:spTree>
      <p:nvGrpSpPr>
        <p:cNvPr id="1" name="">
          <a:extLst>
            <a:ext uri="{FF2B5EF4-FFF2-40B4-BE49-F238E27FC236}">
              <a16:creationId xmlns:a16="http://schemas.microsoft.com/office/drawing/2014/main" id="{5C0A937B-071A-C564-7EA4-0A7CECC3A21A}"/>
            </a:ext>
          </a:extLst>
        </p:cNvPr>
        <p:cNvGrpSpPr/>
        <p:nvPr/>
      </p:nvGrpSpPr>
      <p:grpSpPr>
        <a:xfrm>
          <a:off x="0" y="0"/>
          <a:ext cx="0" cy="0"/>
          <a:chOff x="0" y="0"/>
          <a:chExt cx="0" cy="0"/>
        </a:xfrm>
      </p:grpSpPr>
      <p:sp>
        <p:nvSpPr>
          <p:cNvPr id="2" name="TextBox 5">
            <a:extLst>
              <a:ext uri="{FF2B5EF4-FFF2-40B4-BE49-F238E27FC236}">
                <a16:creationId xmlns:a16="http://schemas.microsoft.com/office/drawing/2014/main" id="{CD09A11A-C03F-31D5-5DCF-6339BF67C6C4}"/>
              </a:ext>
            </a:extLst>
          </p:cNvPr>
          <p:cNvSpPr txBox="1"/>
          <p:nvPr/>
        </p:nvSpPr>
        <p:spPr>
          <a:xfrm>
            <a:off x="4470355" y="380102"/>
            <a:ext cx="9347289" cy="1437023"/>
          </a:xfrm>
          <a:prstGeom prst="rect">
            <a:avLst/>
          </a:prstGeom>
        </p:spPr>
        <p:txBody>
          <a:bodyPr lIns="0" tIns="0" rIns="0" bIns="0" rtlCol="0" anchor="t">
            <a:spAutoFit/>
          </a:bodyPr>
          <a:lstStyle/>
          <a:p>
            <a:pPr algn="ctr">
              <a:lnSpc>
                <a:spcPts val="11747"/>
              </a:lnSpc>
              <a:spcBef>
                <a:spcPct val="0"/>
              </a:spcBef>
            </a:pPr>
            <a:r>
              <a:rPr lang="en-US" sz="8391" dirty="0">
                <a:solidFill>
                  <a:schemeClr val="accent1">
                    <a:lumMod val="50000"/>
                  </a:schemeClr>
                </a:solidFill>
                <a:latin typeface="Anton"/>
                <a:ea typeface="Anton"/>
                <a:cs typeface="Anton"/>
                <a:sym typeface="Anton"/>
              </a:rPr>
              <a:t>Our plan</a:t>
            </a:r>
          </a:p>
        </p:txBody>
      </p:sp>
      <p:sp>
        <p:nvSpPr>
          <p:cNvPr id="6" name="TextBox 8">
            <a:extLst>
              <a:ext uri="{FF2B5EF4-FFF2-40B4-BE49-F238E27FC236}">
                <a16:creationId xmlns:a16="http://schemas.microsoft.com/office/drawing/2014/main" id="{596FAF85-028D-DCF4-D936-1FCA0B11FF30}"/>
              </a:ext>
            </a:extLst>
          </p:cNvPr>
          <p:cNvSpPr txBox="1"/>
          <p:nvPr/>
        </p:nvSpPr>
        <p:spPr>
          <a:xfrm>
            <a:off x="1219200" y="1925851"/>
            <a:ext cx="15087599" cy="7471789"/>
          </a:xfrm>
          <a:prstGeom prst="rect">
            <a:avLst/>
          </a:prstGeom>
        </p:spPr>
        <p:txBody>
          <a:bodyPr wrap="square" lIns="0" tIns="0" rIns="0" bIns="0" rtlCol="0" anchor="t">
            <a:spAutoFit/>
          </a:bodyPr>
          <a:lstStyle/>
          <a:p>
            <a:pPr>
              <a:lnSpc>
                <a:spcPts val="3919"/>
              </a:lnSpc>
              <a:spcBef>
                <a:spcPct val="0"/>
              </a:spcBef>
            </a:pPr>
            <a:r>
              <a:rPr lang="en-US" sz="3200" b="1" dirty="0">
                <a:solidFill>
                  <a:schemeClr val="accent1">
                    <a:lumMod val="50000"/>
                  </a:schemeClr>
                </a:solidFill>
                <a:latin typeface="Calibri" panose="020F0502020204030204" pitchFamily="34" charset="0"/>
                <a:ea typeface="Calibri" panose="020F0502020204030204" pitchFamily="34" charset="0"/>
                <a:cs typeface="Calibri" panose="020F0502020204030204" pitchFamily="34" charset="0"/>
                <a:sym typeface="Canva Sans"/>
              </a:rPr>
              <a:t>Preprocessing:</a:t>
            </a:r>
          </a:p>
          <a:p>
            <a:pPr marL="457200" indent="-457200">
              <a:lnSpc>
                <a:spcPts val="3919"/>
              </a:lnSpc>
              <a:spcBef>
                <a:spcPct val="0"/>
              </a:spcBef>
              <a:buFont typeface="Arial" panose="020B0604020202020204" pitchFamily="34" charset="0"/>
              <a:buChar char="•"/>
            </a:pPr>
            <a:r>
              <a:rPr lang="en-US" sz="2800" dirty="0">
                <a:latin typeface="Calibri" panose="020F0502020204030204" pitchFamily="34" charset="0"/>
                <a:ea typeface="Calibri" panose="020F0502020204030204" pitchFamily="34" charset="0"/>
                <a:cs typeface="Calibri" panose="020F0502020204030204" pitchFamily="34" charset="0"/>
              </a:rPr>
              <a:t>Kaggle’s Symptom-Based Disease Labeling dataset</a:t>
            </a:r>
          </a:p>
          <a:p>
            <a:pPr marL="457200" indent="-457200">
              <a:lnSpc>
                <a:spcPts val="3919"/>
              </a:lnSpc>
              <a:spcBef>
                <a:spcPct val="0"/>
              </a:spcBef>
              <a:buFont typeface="Arial" panose="020B0604020202020204" pitchFamily="34" charset="0"/>
              <a:buChar char="•"/>
            </a:pPr>
            <a:r>
              <a:rPr lang="en-US" sz="2800" dirty="0">
                <a:latin typeface="Calibri" panose="020F0502020204030204" pitchFamily="34" charset="0"/>
                <a:ea typeface="Calibri" panose="020F0502020204030204" pitchFamily="34" charset="0"/>
                <a:cs typeface="Calibri" panose="020F0502020204030204" pitchFamily="34" charset="0"/>
              </a:rPr>
              <a:t>Noise Generation: Prompt-based augmentation using </a:t>
            </a:r>
            <a:r>
              <a:rPr lang="en-US" sz="2800" dirty="0" err="1">
                <a:latin typeface="Calibri" panose="020F0502020204030204" pitchFamily="34" charset="0"/>
                <a:ea typeface="Calibri" panose="020F0502020204030204" pitchFamily="34" charset="0"/>
                <a:cs typeface="Calibri" panose="020F0502020204030204" pitchFamily="34" charset="0"/>
              </a:rPr>
              <a:t>Ollama</a:t>
            </a:r>
            <a:r>
              <a:rPr lang="en-US" sz="2800" dirty="0">
                <a:latin typeface="Calibri" panose="020F0502020204030204" pitchFamily="34" charset="0"/>
                <a:ea typeface="Calibri" panose="020F0502020204030204" pitchFamily="34" charset="0"/>
                <a:cs typeface="Calibri" panose="020F0502020204030204" pitchFamily="34" charset="0"/>
              </a:rPr>
              <a:t> (Llama3.1:8b) to </a:t>
            </a:r>
            <a:br>
              <a:rPr lang="en-US" sz="2800" dirty="0">
                <a:latin typeface="Calibri" panose="020F0502020204030204" pitchFamily="34" charset="0"/>
                <a:ea typeface="Calibri" panose="020F0502020204030204" pitchFamily="34" charset="0"/>
                <a:cs typeface="Calibri" panose="020F0502020204030204" pitchFamily="34" charset="0"/>
              </a:rPr>
            </a:br>
            <a:r>
              <a:rPr lang="en-US" sz="2800" dirty="0">
                <a:latin typeface="Calibri" panose="020F0502020204030204" pitchFamily="34" charset="0"/>
                <a:ea typeface="Calibri" panose="020F0502020204030204" pitchFamily="34" charset="0"/>
                <a:cs typeface="Calibri" panose="020F0502020204030204" pitchFamily="34" charset="0"/>
              </a:rPr>
              <a:t>simulate medium (80-220 words) and heavy (150-390 words) noise levels</a:t>
            </a:r>
          </a:p>
          <a:p>
            <a:pPr marL="457200" indent="-457200">
              <a:lnSpc>
                <a:spcPts val="3919"/>
              </a:lnSpc>
              <a:spcBef>
                <a:spcPct val="0"/>
              </a:spcBef>
              <a:buFont typeface="Arial" panose="020B0604020202020204" pitchFamily="34" charset="0"/>
              <a:buChar char="•"/>
            </a:pPr>
            <a:endParaRPr lang="en-US" sz="2800" dirty="0">
              <a:latin typeface="Calibri" panose="020F0502020204030204" pitchFamily="34" charset="0"/>
              <a:ea typeface="Calibri" panose="020F0502020204030204" pitchFamily="34" charset="0"/>
              <a:cs typeface="Calibri" panose="020F0502020204030204" pitchFamily="34" charset="0"/>
            </a:endParaRPr>
          </a:p>
          <a:p>
            <a:pPr>
              <a:lnSpc>
                <a:spcPts val="3919"/>
              </a:lnSpc>
              <a:spcBef>
                <a:spcPct val="0"/>
              </a:spcBef>
            </a:pPr>
            <a:r>
              <a:rPr lang="en-US" sz="3200" b="1" dirty="0">
                <a:solidFill>
                  <a:schemeClr val="accent1">
                    <a:lumMod val="50000"/>
                  </a:schemeClr>
                </a:solidFill>
                <a:latin typeface="Calibri" panose="020F0502020204030204" pitchFamily="34" charset="0"/>
                <a:ea typeface="Calibri" panose="020F0502020204030204" pitchFamily="34" charset="0"/>
                <a:cs typeface="Calibri" panose="020F0502020204030204" pitchFamily="34" charset="0"/>
              </a:rPr>
              <a:t>Final Dataset:</a:t>
            </a:r>
          </a:p>
          <a:p>
            <a:pPr>
              <a:lnSpc>
                <a:spcPts val="3919"/>
              </a:lnSpc>
              <a:spcBef>
                <a:spcPct val="0"/>
              </a:spcBef>
            </a:pPr>
            <a:r>
              <a:rPr lang="en-US" sz="2800" dirty="0">
                <a:latin typeface="Calibri" panose="020F0502020204030204" pitchFamily="34" charset="0"/>
                <a:ea typeface="Calibri" panose="020F0502020204030204" pitchFamily="34" charset="0"/>
                <a:cs typeface="Calibri" panose="020F0502020204030204" pitchFamily="34" charset="0"/>
              </a:rPr>
              <a:t>3,600 examples: clean, medium-noise, and heavy-noise, all with the same labels (24).</a:t>
            </a:r>
          </a:p>
          <a:p>
            <a:pPr>
              <a:lnSpc>
                <a:spcPts val="3919"/>
              </a:lnSpc>
              <a:spcBef>
                <a:spcPct val="0"/>
              </a:spcBef>
            </a:pPr>
            <a:endParaRPr lang="en-US" sz="2800" dirty="0">
              <a:latin typeface="Calibri" panose="020F0502020204030204" pitchFamily="34" charset="0"/>
              <a:ea typeface="Calibri" panose="020F0502020204030204" pitchFamily="34" charset="0"/>
              <a:cs typeface="Calibri" panose="020F0502020204030204" pitchFamily="34" charset="0"/>
            </a:endParaRPr>
          </a:p>
          <a:p>
            <a:pPr>
              <a:lnSpc>
                <a:spcPts val="3919"/>
              </a:lnSpc>
              <a:spcBef>
                <a:spcPct val="0"/>
              </a:spcBef>
            </a:pPr>
            <a:r>
              <a:rPr lang="en-US" sz="3200" b="1" dirty="0">
                <a:solidFill>
                  <a:schemeClr val="accent1">
                    <a:lumMod val="50000"/>
                  </a:schemeClr>
                </a:solidFill>
                <a:latin typeface="Calibri" panose="020F0502020204030204" pitchFamily="34" charset="0"/>
                <a:ea typeface="Calibri" panose="020F0502020204030204" pitchFamily="34" charset="0"/>
                <a:cs typeface="Calibri" panose="020F0502020204030204" pitchFamily="34" charset="0"/>
              </a:rPr>
              <a:t>Models:</a:t>
            </a:r>
            <a:endParaRPr lang="en-US" sz="2800" dirty="0">
              <a:solidFill>
                <a:schemeClr val="accent1">
                  <a:lumMod val="50000"/>
                </a:schemeClr>
              </a:solidFill>
              <a:latin typeface="Calibri" panose="020F0502020204030204" pitchFamily="34" charset="0"/>
              <a:ea typeface="Calibri" panose="020F0502020204030204" pitchFamily="34" charset="0"/>
              <a:cs typeface="Calibri" panose="020F0502020204030204" pitchFamily="34" charset="0"/>
            </a:endParaRPr>
          </a:p>
          <a:p>
            <a:pPr marL="457200" indent="-457200">
              <a:lnSpc>
                <a:spcPts val="3919"/>
              </a:lnSpc>
              <a:spcBef>
                <a:spcPct val="0"/>
              </a:spcBef>
              <a:buFont typeface="Arial" panose="020B0604020202020204" pitchFamily="34" charset="0"/>
              <a:buChar char="•"/>
            </a:pPr>
            <a:r>
              <a:rPr lang="en-US" sz="2800" dirty="0">
                <a:latin typeface="Calibri" panose="020F0502020204030204" pitchFamily="34" charset="0"/>
                <a:ea typeface="Calibri" panose="020F0502020204030204" pitchFamily="34" charset="0"/>
                <a:cs typeface="Calibri" panose="020F0502020204030204" pitchFamily="34" charset="0"/>
              </a:rPr>
              <a:t>Naïve Bayes </a:t>
            </a:r>
          </a:p>
          <a:p>
            <a:pPr marL="457200" indent="-457200">
              <a:lnSpc>
                <a:spcPts val="3919"/>
              </a:lnSpc>
              <a:spcBef>
                <a:spcPct val="0"/>
              </a:spcBef>
              <a:buFont typeface="Arial" panose="020B0604020202020204" pitchFamily="34" charset="0"/>
              <a:buChar char="•"/>
            </a:pPr>
            <a:r>
              <a:rPr lang="en-US" sz="2800" dirty="0">
                <a:latin typeface="Calibri" panose="020F0502020204030204" pitchFamily="34" charset="0"/>
                <a:ea typeface="Calibri" panose="020F0502020204030204" pitchFamily="34" charset="0"/>
                <a:cs typeface="Calibri" panose="020F0502020204030204" pitchFamily="34" charset="0"/>
              </a:rPr>
              <a:t>Fine-tuned BERT</a:t>
            </a:r>
          </a:p>
          <a:p>
            <a:pPr>
              <a:lnSpc>
                <a:spcPts val="3919"/>
              </a:lnSpc>
              <a:spcBef>
                <a:spcPct val="0"/>
              </a:spcBef>
            </a:pPr>
            <a:endParaRPr lang="en-US" sz="2800" dirty="0">
              <a:latin typeface="Calibri" panose="020F0502020204030204" pitchFamily="34" charset="0"/>
              <a:ea typeface="Calibri" panose="020F0502020204030204" pitchFamily="34" charset="0"/>
              <a:cs typeface="Calibri" panose="020F0502020204030204" pitchFamily="34" charset="0"/>
            </a:endParaRPr>
          </a:p>
          <a:p>
            <a:pPr>
              <a:lnSpc>
                <a:spcPts val="3919"/>
              </a:lnSpc>
              <a:spcBef>
                <a:spcPct val="0"/>
              </a:spcBef>
            </a:pPr>
            <a:r>
              <a:rPr lang="en-US" sz="3200" b="1" dirty="0">
                <a:solidFill>
                  <a:schemeClr val="accent1">
                    <a:lumMod val="50000"/>
                  </a:schemeClr>
                </a:solidFill>
                <a:latin typeface="Calibri" panose="020F0502020204030204" pitchFamily="34" charset="0"/>
                <a:ea typeface="Calibri" panose="020F0502020204030204" pitchFamily="34" charset="0"/>
                <a:cs typeface="Calibri" panose="020F0502020204030204" pitchFamily="34" charset="0"/>
              </a:rPr>
              <a:t>Evaluation Metrics:</a:t>
            </a:r>
          </a:p>
          <a:p>
            <a:pPr>
              <a:lnSpc>
                <a:spcPts val="3919"/>
              </a:lnSpc>
              <a:spcBef>
                <a:spcPct val="0"/>
              </a:spcBef>
            </a:pPr>
            <a:r>
              <a:rPr lang="en-US" sz="2800" dirty="0">
                <a:latin typeface="Calibri" panose="020F0502020204030204" pitchFamily="34" charset="0"/>
                <a:ea typeface="Calibri" panose="020F0502020204030204" pitchFamily="34" charset="0"/>
                <a:cs typeface="Calibri" panose="020F0502020204030204" pitchFamily="34" charset="0"/>
              </a:rPr>
              <a:t>Accuracy per model and per noise level.</a:t>
            </a:r>
          </a:p>
          <a:p>
            <a:pPr algn="ctr">
              <a:lnSpc>
                <a:spcPts val="3919"/>
              </a:lnSpc>
              <a:spcBef>
                <a:spcPct val="0"/>
              </a:spcBef>
            </a:pPr>
            <a:endParaRPr lang="en-US" sz="2800" dirty="0">
              <a:solidFill>
                <a:srgbClr val="000000"/>
              </a:solidFill>
              <a:latin typeface="Calibri" panose="020F0502020204030204" pitchFamily="34" charset="0"/>
              <a:ea typeface="Calibri" panose="020F0502020204030204" pitchFamily="34" charset="0"/>
              <a:cs typeface="Calibri" panose="020F0502020204030204" pitchFamily="34" charset="0"/>
              <a:sym typeface="Canva Sans"/>
            </a:endParaRPr>
          </a:p>
        </p:txBody>
      </p:sp>
      <p:pic>
        <p:nvPicPr>
          <p:cNvPr id="3" name="תמונה 2">
            <a:extLst>
              <a:ext uri="{FF2B5EF4-FFF2-40B4-BE49-F238E27FC236}">
                <a16:creationId xmlns:a16="http://schemas.microsoft.com/office/drawing/2014/main" id="{3B658896-E017-EEBC-EE33-B767AA428D27}"/>
              </a:ext>
            </a:extLst>
          </p:cNvPr>
          <p:cNvPicPr>
            <a:picLocks noChangeAspect="1"/>
          </p:cNvPicPr>
          <p:nvPr/>
        </p:nvPicPr>
        <p:blipFill>
          <a:blip r:embed="rId2"/>
          <a:srcRect r="-1" b="-1"/>
          <a:stretch/>
        </p:blipFill>
        <p:spPr>
          <a:xfrm>
            <a:off x="13639800" y="272814"/>
            <a:ext cx="4220998" cy="4220999"/>
          </a:xfrm>
          <a:custGeom>
            <a:avLst/>
            <a:gdLst/>
            <a:ahLst/>
            <a:cxnLst/>
            <a:rect l="l" t="t" r="r" b="b"/>
            <a:pathLst>
              <a:path w="1838528" h="1838528">
                <a:moveTo>
                  <a:pt x="919264" y="0"/>
                </a:moveTo>
                <a:cubicBezTo>
                  <a:pt x="1426959" y="0"/>
                  <a:pt x="1838528" y="411569"/>
                  <a:pt x="1838528" y="919264"/>
                </a:cubicBezTo>
                <a:cubicBezTo>
                  <a:pt x="1838528" y="1426959"/>
                  <a:pt x="1426959" y="1838528"/>
                  <a:pt x="919264" y="1838528"/>
                </a:cubicBezTo>
                <a:cubicBezTo>
                  <a:pt x="411569" y="1838528"/>
                  <a:pt x="0" y="1426959"/>
                  <a:pt x="0" y="919264"/>
                </a:cubicBezTo>
                <a:cubicBezTo>
                  <a:pt x="0" y="411569"/>
                  <a:pt x="411569" y="0"/>
                  <a:pt x="919264" y="0"/>
                </a:cubicBezTo>
                <a:close/>
              </a:path>
            </a:pathLst>
          </a:custGeom>
        </p:spPr>
      </p:pic>
    </p:spTree>
    <p:extLst>
      <p:ext uri="{BB962C8B-B14F-4D97-AF65-F5344CB8AC3E}">
        <p14:creationId xmlns:p14="http://schemas.microsoft.com/office/powerpoint/2010/main" val="3620320211"/>
      </p:ext>
    </p:extLst>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alpha val="75000"/>
          </a:schemeClr>
        </a:solidFill>
        <a:effectLst/>
      </p:bgPr>
    </p:bg>
    <p:spTree>
      <p:nvGrpSpPr>
        <p:cNvPr id="1" name="">
          <a:extLst>
            <a:ext uri="{FF2B5EF4-FFF2-40B4-BE49-F238E27FC236}">
              <a16:creationId xmlns:a16="http://schemas.microsoft.com/office/drawing/2014/main" id="{5F1DD747-0081-9D68-066B-746960635C44}"/>
            </a:ext>
          </a:extLst>
        </p:cNvPr>
        <p:cNvGrpSpPr/>
        <p:nvPr/>
      </p:nvGrpSpPr>
      <p:grpSpPr>
        <a:xfrm>
          <a:off x="0" y="0"/>
          <a:ext cx="0" cy="0"/>
          <a:chOff x="0" y="0"/>
          <a:chExt cx="0" cy="0"/>
        </a:xfrm>
      </p:grpSpPr>
      <p:sp>
        <p:nvSpPr>
          <p:cNvPr id="2" name="TextBox 5">
            <a:extLst>
              <a:ext uri="{FF2B5EF4-FFF2-40B4-BE49-F238E27FC236}">
                <a16:creationId xmlns:a16="http://schemas.microsoft.com/office/drawing/2014/main" id="{6612409A-5FA9-44EE-48DC-DE7CE2A75C23}"/>
              </a:ext>
            </a:extLst>
          </p:cNvPr>
          <p:cNvSpPr txBox="1"/>
          <p:nvPr/>
        </p:nvSpPr>
        <p:spPr>
          <a:xfrm>
            <a:off x="2520389" y="460211"/>
            <a:ext cx="13247221" cy="1407629"/>
          </a:xfrm>
          <a:prstGeom prst="rect">
            <a:avLst/>
          </a:prstGeom>
        </p:spPr>
        <p:txBody>
          <a:bodyPr wrap="square" lIns="0" tIns="0" rIns="0" bIns="0" rtlCol="0" anchor="t">
            <a:spAutoFit/>
          </a:bodyPr>
          <a:lstStyle/>
          <a:p>
            <a:pPr algn="ctr">
              <a:lnSpc>
                <a:spcPts val="11747"/>
              </a:lnSpc>
              <a:spcBef>
                <a:spcPct val="0"/>
              </a:spcBef>
            </a:pPr>
            <a:r>
              <a:rPr lang="en-US" sz="8391" dirty="0">
                <a:solidFill>
                  <a:schemeClr val="accent1">
                    <a:lumMod val="50000"/>
                  </a:schemeClr>
                </a:solidFill>
                <a:latin typeface="Anton"/>
                <a:ea typeface="Anton"/>
                <a:cs typeface="Anton"/>
                <a:sym typeface="Anton"/>
              </a:rPr>
              <a:t>Data exploration and baseline</a:t>
            </a:r>
          </a:p>
        </p:txBody>
      </p:sp>
      <p:pic>
        <p:nvPicPr>
          <p:cNvPr id="7" name="תמונה 6">
            <a:extLst>
              <a:ext uri="{FF2B5EF4-FFF2-40B4-BE49-F238E27FC236}">
                <a16:creationId xmlns:a16="http://schemas.microsoft.com/office/drawing/2014/main" id="{7FCC7D15-EA75-2726-12CA-41B575624AB1}"/>
              </a:ext>
            </a:extLst>
          </p:cNvPr>
          <p:cNvPicPr>
            <a:picLocks noChangeAspect="1"/>
          </p:cNvPicPr>
          <p:nvPr/>
        </p:nvPicPr>
        <p:blipFill>
          <a:blip r:embed="rId2"/>
          <a:stretch>
            <a:fillRect/>
          </a:stretch>
        </p:blipFill>
        <p:spPr>
          <a:xfrm>
            <a:off x="11201400" y="2320738"/>
            <a:ext cx="6351892" cy="3095959"/>
          </a:xfrm>
          <a:prstGeom prst="rect">
            <a:avLst/>
          </a:prstGeom>
        </p:spPr>
      </p:pic>
      <p:sp>
        <p:nvSpPr>
          <p:cNvPr id="10" name="TextBox 8">
            <a:extLst>
              <a:ext uri="{FF2B5EF4-FFF2-40B4-BE49-F238E27FC236}">
                <a16:creationId xmlns:a16="http://schemas.microsoft.com/office/drawing/2014/main" id="{BC5530EF-2EC2-4FFB-ED79-EC14E971230C}"/>
              </a:ext>
            </a:extLst>
          </p:cNvPr>
          <p:cNvSpPr txBox="1"/>
          <p:nvPr/>
        </p:nvSpPr>
        <p:spPr>
          <a:xfrm>
            <a:off x="1029061" y="2883575"/>
            <a:ext cx="8153400" cy="1970283"/>
          </a:xfrm>
          <a:prstGeom prst="rect">
            <a:avLst/>
          </a:prstGeom>
        </p:spPr>
        <p:txBody>
          <a:bodyPr wrap="square" lIns="0" tIns="0" rIns="0" bIns="0" rtlCol="0" anchor="t">
            <a:spAutoFit/>
          </a:bodyPr>
          <a:lstStyle/>
          <a:p>
            <a:pPr>
              <a:lnSpc>
                <a:spcPts val="3919"/>
              </a:lnSpc>
              <a:spcBef>
                <a:spcPct val="0"/>
              </a:spcBef>
            </a:pPr>
            <a:r>
              <a:rPr lang="en-US" sz="3200" b="1" dirty="0">
                <a:solidFill>
                  <a:schemeClr val="accent1">
                    <a:lumMod val="50000"/>
                  </a:schemeClr>
                </a:solidFill>
              </a:rPr>
              <a:t>Disease Label Distribution:</a:t>
            </a:r>
          </a:p>
          <a:p>
            <a:pPr>
              <a:lnSpc>
                <a:spcPts val="3919"/>
              </a:lnSpc>
              <a:spcBef>
                <a:spcPct val="0"/>
              </a:spcBef>
            </a:pPr>
            <a:r>
              <a:rPr lang="en-US" sz="2800" dirty="0"/>
              <a:t>All 24 disease labels are evenly distributed, ensuring a balanced classification task and no bias in training.</a:t>
            </a:r>
            <a:br>
              <a:rPr lang="en-US" sz="2800" dirty="0"/>
            </a:br>
            <a:r>
              <a:rPr lang="en-US" sz="2800" dirty="0"/>
              <a:t>This supports fair evaluation across models.</a:t>
            </a:r>
            <a:endParaRPr lang="en-US" sz="2800" dirty="0">
              <a:latin typeface="Calibri" panose="020F0502020204030204" pitchFamily="34" charset="0"/>
              <a:ea typeface="Calibri" panose="020F0502020204030204" pitchFamily="34" charset="0"/>
              <a:cs typeface="Calibri" panose="020F0502020204030204" pitchFamily="34" charset="0"/>
              <a:sym typeface="Canva Sans"/>
            </a:endParaRPr>
          </a:p>
        </p:txBody>
      </p:sp>
      <p:sp>
        <p:nvSpPr>
          <p:cNvPr id="11" name="TextBox 8">
            <a:extLst>
              <a:ext uri="{FF2B5EF4-FFF2-40B4-BE49-F238E27FC236}">
                <a16:creationId xmlns:a16="http://schemas.microsoft.com/office/drawing/2014/main" id="{5AEC08F9-4D90-0994-62CD-8DAE15A4D3F9}"/>
              </a:ext>
            </a:extLst>
          </p:cNvPr>
          <p:cNvSpPr txBox="1"/>
          <p:nvPr/>
        </p:nvSpPr>
        <p:spPr>
          <a:xfrm>
            <a:off x="1029061" y="6573407"/>
            <a:ext cx="8153400" cy="2470420"/>
          </a:xfrm>
          <a:prstGeom prst="rect">
            <a:avLst/>
          </a:prstGeom>
        </p:spPr>
        <p:txBody>
          <a:bodyPr wrap="square" lIns="0" tIns="0" rIns="0" bIns="0" rtlCol="0" anchor="t">
            <a:spAutoFit/>
          </a:bodyPr>
          <a:lstStyle/>
          <a:p>
            <a:pPr>
              <a:lnSpc>
                <a:spcPts val="3919"/>
              </a:lnSpc>
              <a:spcBef>
                <a:spcPct val="0"/>
              </a:spcBef>
            </a:pPr>
            <a:r>
              <a:rPr lang="en-US" sz="3200" b="1" dirty="0">
                <a:solidFill>
                  <a:schemeClr val="accent1">
                    <a:lumMod val="50000"/>
                  </a:schemeClr>
                </a:solidFill>
              </a:rPr>
              <a:t>Word Count Distribution (Clean vs. Noisy):</a:t>
            </a:r>
          </a:p>
          <a:p>
            <a:pPr>
              <a:lnSpc>
                <a:spcPts val="3919"/>
              </a:lnSpc>
              <a:spcBef>
                <a:spcPct val="0"/>
              </a:spcBef>
            </a:pPr>
            <a:r>
              <a:rPr lang="en-US" sz="2800" dirty="0"/>
              <a:t>The histogram shows a clear increase in average word count as noise increases. clean descriptions are short and focused, while noisy versions (medium &amp; heavy) contain added off-topic content.</a:t>
            </a:r>
            <a:endParaRPr lang="en-US" sz="2800" dirty="0">
              <a:latin typeface="Calibri" panose="020F0502020204030204" pitchFamily="34" charset="0"/>
              <a:ea typeface="Calibri" panose="020F0502020204030204" pitchFamily="34" charset="0"/>
              <a:cs typeface="Calibri" panose="020F0502020204030204" pitchFamily="34" charset="0"/>
              <a:sym typeface="Canva Sans"/>
            </a:endParaRPr>
          </a:p>
        </p:txBody>
      </p:sp>
      <p:pic>
        <p:nvPicPr>
          <p:cNvPr id="4" name="תמונה 3">
            <a:extLst>
              <a:ext uri="{FF2B5EF4-FFF2-40B4-BE49-F238E27FC236}">
                <a16:creationId xmlns:a16="http://schemas.microsoft.com/office/drawing/2014/main" id="{27E16AEC-5068-D4D6-D034-8CE6D9C490A1}"/>
              </a:ext>
            </a:extLst>
          </p:cNvPr>
          <p:cNvPicPr>
            <a:picLocks noChangeAspect="1"/>
          </p:cNvPicPr>
          <p:nvPr/>
        </p:nvPicPr>
        <p:blipFill>
          <a:blip r:embed="rId3"/>
          <a:stretch>
            <a:fillRect/>
          </a:stretch>
        </p:blipFill>
        <p:spPr>
          <a:xfrm>
            <a:off x="11201400" y="5767542"/>
            <a:ext cx="6351892" cy="4017436"/>
          </a:xfrm>
          <a:prstGeom prst="rect">
            <a:avLst/>
          </a:prstGeom>
        </p:spPr>
      </p:pic>
    </p:spTree>
    <p:extLst>
      <p:ext uri="{BB962C8B-B14F-4D97-AF65-F5344CB8AC3E}">
        <p14:creationId xmlns:p14="http://schemas.microsoft.com/office/powerpoint/2010/main" val="456141533"/>
      </p:ext>
    </p:extLst>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alpha val="75000"/>
          </a:schemeClr>
        </a:solidFill>
        <a:effectLst/>
      </p:bgPr>
    </p:bg>
    <p:spTree>
      <p:nvGrpSpPr>
        <p:cNvPr id="1" name="">
          <a:extLst>
            <a:ext uri="{FF2B5EF4-FFF2-40B4-BE49-F238E27FC236}">
              <a16:creationId xmlns:a16="http://schemas.microsoft.com/office/drawing/2014/main" id="{818C0BEC-1D95-4336-3D89-28D1461249DC}"/>
            </a:ext>
          </a:extLst>
        </p:cNvPr>
        <p:cNvGrpSpPr/>
        <p:nvPr/>
      </p:nvGrpSpPr>
      <p:grpSpPr>
        <a:xfrm>
          <a:off x="0" y="0"/>
          <a:ext cx="0" cy="0"/>
          <a:chOff x="0" y="0"/>
          <a:chExt cx="0" cy="0"/>
        </a:xfrm>
      </p:grpSpPr>
      <p:sp>
        <p:nvSpPr>
          <p:cNvPr id="7" name="TextBox 8">
            <a:extLst>
              <a:ext uri="{FF2B5EF4-FFF2-40B4-BE49-F238E27FC236}">
                <a16:creationId xmlns:a16="http://schemas.microsoft.com/office/drawing/2014/main" id="{FBB4051F-B740-E16A-C5DD-E7E0F9058ADC}"/>
              </a:ext>
            </a:extLst>
          </p:cNvPr>
          <p:cNvSpPr txBox="1"/>
          <p:nvPr/>
        </p:nvSpPr>
        <p:spPr>
          <a:xfrm>
            <a:off x="1600194" y="1028700"/>
            <a:ext cx="15087599" cy="2984150"/>
          </a:xfrm>
          <a:prstGeom prst="rect">
            <a:avLst/>
          </a:prstGeom>
        </p:spPr>
        <p:txBody>
          <a:bodyPr wrap="square" lIns="0" tIns="0" rIns="0" bIns="0" rtlCol="0" anchor="t">
            <a:spAutoFit/>
          </a:bodyPr>
          <a:lstStyle/>
          <a:p>
            <a:pPr algn="ctr">
              <a:lnSpc>
                <a:spcPts val="3919"/>
              </a:lnSpc>
              <a:spcBef>
                <a:spcPct val="0"/>
              </a:spcBef>
            </a:pPr>
            <a:r>
              <a:rPr lang="en-US" sz="3200" b="1" dirty="0">
                <a:solidFill>
                  <a:schemeClr val="accent1">
                    <a:lumMod val="50000"/>
                  </a:schemeClr>
                </a:solidFill>
              </a:rPr>
              <a:t>Multinomial Naïve Bayes Model:</a:t>
            </a:r>
          </a:p>
          <a:p>
            <a:pPr algn="ctr">
              <a:lnSpc>
                <a:spcPts val="3919"/>
              </a:lnSpc>
              <a:spcBef>
                <a:spcPct val="0"/>
              </a:spcBef>
            </a:pPr>
            <a:r>
              <a:rPr lang="en-US" sz="3200" b="1" dirty="0">
                <a:solidFill>
                  <a:schemeClr val="accent1">
                    <a:lumMod val="50000"/>
                  </a:schemeClr>
                </a:solidFill>
              </a:rPr>
              <a:t> </a:t>
            </a:r>
            <a:r>
              <a:rPr lang="en-US" sz="3200" dirty="0"/>
              <a:t>Clean data accuracy: 92.5%</a:t>
            </a:r>
          </a:p>
          <a:p>
            <a:pPr algn="ctr">
              <a:lnSpc>
                <a:spcPts val="3919"/>
              </a:lnSpc>
              <a:spcBef>
                <a:spcPct val="0"/>
              </a:spcBef>
            </a:pPr>
            <a:r>
              <a:rPr lang="en-US" sz="3200" dirty="0"/>
              <a:t>  Medium noise accuracy: 69.2%</a:t>
            </a:r>
          </a:p>
          <a:p>
            <a:pPr algn="ctr">
              <a:lnSpc>
                <a:spcPts val="3919"/>
              </a:lnSpc>
              <a:spcBef>
                <a:spcPct val="0"/>
              </a:spcBef>
            </a:pPr>
            <a:r>
              <a:rPr lang="en-US" sz="3200" dirty="0"/>
              <a:t>  Heavy noise accuracy: 62.5%</a:t>
            </a:r>
          </a:p>
          <a:p>
            <a:pPr>
              <a:lnSpc>
                <a:spcPts val="3919"/>
              </a:lnSpc>
              <a:spcBef>
                <a:spcPct val="0"/>
              </a:spcBef>
            </a:pPr>
            <a:endParaRPr lang="en-US" sz="3200" b="1" dirty="0">
              <a:solidFill>
                <a:schemeClr val="accent1">
                  <a:lumMod val="50000"/>
                </a:schemeClr>
              </a:solidFill>
            </a:endParaRPr>
          </a:p>
          <a:p>
            <a:pPr>
              <a:lnSpc>
                <a:spcPts val="3919"/>
              </a:lnSpc>
              <a:spcBef>
                <a:spcPct val="0"/>
              </a:spcBef>
            </a:pPr>
            <a:endParaRPr lang="en-US" sz="3200" b="1" dirty="0">
              <a:solidFill>
                <a:schemeClr val="accent1">
                  <a:lumMod val="50000"/>
                </a:schemeClr>
              </a:solidFill>
            </a:endParaRPr>
          </a:p>
        </p:txBody>
      </p:sp>
      <p:pic>
        <p:nvPicPr>
          <p:cNvPr id="3" name="תמונה 2">
            <a:extLst>
              <a:ext uri="{FF2B5EF4-FFF2-40B4-BE49-F238E27FC236}">
                <a16:creationId xmlns:a16="http://schemas.microsoft.com/office/drawing/2014/main" id="{103B0EC8-676E-CA45-48EC-B94EDDCD9E38}"/>
              </a:ext>
            </a:extLst>
          </p:cNvPr>
          <p:cNvPicPr>
            <a:picLocks noChangeAspect="1"/>
          </p:cNvPicPr>
          <p:nvPr/>
        </p:nvPicPr>
        <p:blipFill>
          <a:blip r:embed="rId2"/>
          <a:stretch>
            <a:fillRect/>
          </a:stretch>
        </p:blipFill>
        <p:spPr>
          <a:xfrm>
            <a:off x="4465536" y="3695700"/>
            <a:ext cx="9356917" cy="5981700"/>
          </a:xfrm>
          <a:prstGeom prst="rect">
            <a:avLst/>
          </a:prstGeom>
        </p:spPr>
      </p:pic>
    </p:spTree>
    <p:extLst>
      <p:ext uri="{BB962C8B-B14F-4D97-AF65-F5344CB8AC3E}">
        <p14:creationId xmlns:p14="http://schemas.microsoft.com/office/powerpoint/2010/main" val="2221719438"/>
      </p:ext>
    </p:extLst>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alpha val="75000"/>
          </a:schemeClr>
        </a:solidFill>
        <a:effectLst/>
      </p:bgPr>
    </p:bg>
    <p:spTree>
      <p:nvGrpSpPr>
        <p:cNvPr id="1" name="">
          <a:extLst>
            <a:ext uri="{FF2B5EF4-FFF2-40B4-BE49-F238E27FC236}">
              <a16:creationId xmlns:a16="http://schemas.microsoft.com/office/drawing/2014/main" id="{1FAD406C-1AB4-50D2-28B6-434AF10B3994}"/>
            </a:ext>
          </a:extLst>
        </p:cNvPr>
        <p:cNvGrpSpPr/>
        <p:nvPr/>
      </p:nvGrpSpPr>
      <p:grpSpPr>
        <a:xfrm>
          <a:off x="0" y="0"/>
          <a:ext cx="0" cy="0"/>
          <a:chOff x="0" y="0"/>
          <a:chExt cx="0" cy="0"/>
        </a:xfrm>
      </p:grpSpPr>
      <p:sp>
        <p:nvSpPr>
          <p:cNvPr id="2" name="TextBox 5">
            <a:extLst>
              <a:ext uri="{FF2B5EF4-FFF2-40B4-BE49-F238E27FC236}">
                <a16:creationId xmlns:a16="http://schemas.microsoft.com/office/drawing/2014/main" id="{37E23268-ECC2-2C14-F93B-87DC16563218}"/>
              </a:ext>
            </a:extLst>
          </p:cNvPr>
          <p:cNvSpPr txBox="1"/>
          <p:nvPr/>
        </p:nvSpPr>
        <p:spPr>
          <a:xfrm>
            <a:off x="2482289" y="647700"/>
            <a:ext cx="13323421" cy="1407629"/>
          </a:xfrm>
          <a:prstGeom prst="rect">
            <a:avLst/>
          </a:prstGeom>
        </p:spPr>
        <p:txBody>
          <a:bodyPr wrap="square" lIns="0" tIns="0" rIns="0" bIns="0" rtlCol="0" anchor="t">
            <a:spAutoFit/>
          </a:bodyPr>
          <a:lstStyle/>
          <a:p>
            <a:pPr algn="ctr">
              <a:lnSpc>
                <a:spcPts val="11747"/>
              </a:lnSpc>
              <a:spcBef>
                <a:spcPct val="0"/>
              </a:spcBef>
            </a:pPr>
            <a:r>
              <a:rPr lang="en-US" sz="8391" dirty="0">
                <a:solidFill>
                  <a:schemeClr val="accent1">
                    <a:lumMod val="50000"/>
                  </a:schemeClr>
                </a:solidFill>
                <a:latin typeface="Anton"/>
                <a:ea typeface="Anton"/>
                <a:cs typeface="Anton"/>
                <a:sym typeface="Anton"/>
              </a:rPr>
              <a:t>Insights &amp; Recommendations</a:t>
            </a:r>
          </a:p>
        </p:txBody>
      </p:sp>
      <p:sp>
        <p:nvSpPr>
          <p:cNvPr id="3" name="TextBox 8">
            <a:extLst>
              <a:ext uri="{FF2B5EF4-FFF2-40B4-BE49-F238E27FC236}">
                <a16:creationId xmlns:a16="http://schemas.microsoft.com/office/drawing/2014/main" id="{E51D868C-0518-CE97-EB96-C6F7ABF69E7C}"/>
              </a:ext>
            </a:extLst>
          </p:cNvPr>
          <p:cNvSpPr txBox="1"/>
          <p:nvPr/>
        </p:nvSpPr>
        <p:spPr>
          <a:xfrm>
            <a:off x="914400" y="2732314"/>
            <a:ext cx="9982200" cy="3970831"/>
          </a:xfrm>
          <a:prstGeom prst="rect">
            <a:avLst/>
          </a:prstGeom>
        </p:spPr>
        <p:txBody>
          <a:bodyPr wrap="square" lIns="0" tIns="0" rIns="0" bIns="0" rtlCol="0" anchor="t">
            <a:spAutoFit/>
          </a:bodyPr>
          <a:lstStyle/>
          <a:p>
            <a:pPr>
              <a:lnSpc>
                <a:spcPts val="3919"/>
              </a:lnSpc>
              <a:spcBef>
                <a:spcPct val="0"/>
              </a:spcBef>
            </a:pPr>
            <a:r>
              <a:rPr lang="en-US" sz="3200" b="1" dirty="0">
                <a:solidFill>
                  <a:schemeClr val="tx2">
                    <a:lumMod val="50000"/>
                  </a:schemeClr>
                </a:solidFill>
              </a:rPr>
              <a:t>Insights:</a:t>
            </a:r>
          </a:p>
          <a:p>
            <a:pPr marL="457200" indent="-457200">
              <a:lnSpc>
                <a:spcPts val="3919"/>
              </a:lnSpc>
              <a:spcBef>
                <a:spcPct val="0"/>
              </a:spcBef>
              <a:buFont typeface="Arial" panose="020B0604020202020204" pitchFamily="34" charset="0"/>
              <a:buChar char="•"/>
            </a:pPr>
            <a:r>
              <a:rPr lang="en-US" sz="2800" dirty="0">
                <a:latin typeface="Calibri" panose="020F0502020204030204" pitchFamily="34" charset="0"/>
                <a:ea typeface="Calibri" panose="020F0502020204030204" pitchFamily="34" charset="0"/>
                <a:cs typeface="Calibri" panose="020F0502020204030204" pitchFamily="34" charset="0"/>
              </a:rPr>
              <a:t>Noise reduces accuracy: 92.5% (clean) → 69.2% (medium noise) → 62.5% (heavy noise).</a:t>
            </a:r>
          </a:p>
          <a:p>
            <a:pPr marL="457200" indent="-457200">
              <a:lnSpc>
                <a:spcPts val="3919"/>
              </a:lnSpc>
              <a:spcBef>
                <a:spcPct val="0"/>
              </a:spcBef>
              <a:buFont typeface="Arial" panose="020B0604020202020204" pitchFamily="34" charset="0"/>
              <a:buChar char="•"/>
            </a:pPr>
            <a:r>
              <a:rPr lang="en-US" sz="2800" dirty="0" err="1"/>
              <a:t>Ollama</a:t>
            </a:r>
            <a:r>
              <a:rPr lang="en-US" sz="2800" dirty="0"/>
              <a:t> is an effective model for generating realistic noise.</a:t>
            </a:r>
          </a:p>
          <a:p>
            <a:pPr>
              <a:lnSpc>
                <a:spcPts val="3919"/>
              </a:lnSpc>
              <a:spcBef>
                <a:spcPct val="0"/>
              </a:spcBef>
            </a:pPr>
            <a:endParaRPr lang="en-US" sz="2800" dirty="0">
              <a:solidFill>
                <a:srgbClr val="000000"/>
              </a:solidFill>
              <a:latin typeface="Calibri" panose="020F0502020204030204" pitchFamily="34" charset="0"/>
              <a:ea typeface="Calibri" panose="020F0502020204030204" pitchFamily="34" charset="0"/>
              <a:cs typeface="Calibri" panose="020F0502020204030204" pitchFamily="34" charset="0"/>
              <a:sym typeface="Canva Sans"/>
            </a:endParaRPr>
          </a:p>
          <a:p>
            <a:pPr>
              <a:lnSpc>
                <a:spcPts val="3919"/>
              </a:lnSpc>
              <a:spcBef>
                <a:spcPct val="0"/>
              </a:spcBef>
            </a:pPr>
            <a:r>
              <a:rPr lang="en-US" sz="3200" b="1" dirty="0">
                <a:solidFill>
                  <a:schemeClr val="tx2">
                    <a:lumMod val="50000"/>
                  </a:schemeClr>
                </a:solidFill>
              </a:rPr>
              <a:t>Recommendations:</a:t>
            </a:r>
          </a:p>
          <a:p>
            <a:pPr marL="457200" indent="-457200">
              <a:lnSpc>
                <a:spcPts val="3919"/>
              </a:lnSpc>
              <a:spcBef>
                <a:spcPct val="0"/>
              </a:spcBef>
              <a:buFont typeface="Arial" panose="020B0604020202020204" pitchFamily="34" charset="0"/>
              <a:buChar char="•"/>
            </a:pPr>
            <a:r>
              <a:rPr lang="en-US" sz="2800" dirty="0"/>
              <a:t>If BERT fails to show improvement, enhance preprocessing. </a:t>
            </a:r>
          </a:p>
          <a:p>
            <a:pPr marL="457200" indent="-457200">
              <a:lnSpc>
                <a:spcPts val="3919"/>
              </a:lnSpc>
              <a:spcBef>
                <a:spcPct val="0"/>
              </a:spcBef>
              <a:buFont typeface="Arial" panose="020B0604020202020204" pitchFamily="34" charset="0"/>
              <a:buChar char="•"/>
            </a:pPr>
            <a:r>
              <a:rPr lang="en-US" sz="2800" dirty="0"/>
              <a:t>If results remain weak,  we will try to use </a:t>
            </a:r>
            <a:r>
              <a:rPr lang="en-US" sz="2800" dirty="0" err="1"/>
              <a:t>DeBERTa</a:t>
            </a:r>
            <a:r>
              <a:rPr lang="en-US" sz="2800" dirty="0"/>
              <a:t>.</a:t>
            </a:r>
            <a:endParaRPr lang="en-US" sz="2800" dirty="0">
              <a:solidFill>
                <a:srgbClr val="000000"/>
              </a:solidFill>
              <a:latin typeface="Calibri" panose="020F0502020204030204" pitchFamily="34" charset="0"/>
              <a:ea typeface="Calibri" panose="020F0502020204030204" pitchFamily="34" charset="0"/>
              <a:cs typeface="Calibri" panose="020F0502020204030204" pitchFamily="34" charset="0"/>
              <a:sym typeface="Canva Sans"/>
            </a:endParaRPr>
          </a:p>
        </p:txBody>
      </p:sp>
      <p:pic>
        <p:nvPicPr>
          <p:cNvPr id="4" name="תמונה 3">
            <a:extLst>
              <a:ext uri="{FF2B5EF4-FFF2-40B4-BE49-F238E27FC236}">
                <a16:creationId xmlns:a16="http://schemas.microsoft.com/office/drawing/2014/main" id="{DB3E8992-FC53-961B-A43E-5A92F1E64839}"/>
              </a:ext>
            </a:extLst>
          </p:cNvPr>
          <p:cNvPicPr>
            <a:picLocks noChangeAspect="1"/>
          </p:cNvPicPr>
          <p:nvPr/>
        </p:nvPicPr>
        <p:blipFill>
          <a:blip r:embed="rId2"/>
          <a:stretch>
            <a:fillRect/>
          </a:stretch>
        </p:blipFill>
        <p:spPr>
          <a:xfrm>
            <a:off x="10896600" y="2705100"/>
            <a:ext cx="6660243" cy="6660243"/>
          </a:xfrm>
          <a:prstGeom prst="rect">
            <a:avLst/>
          </a:prstGeom>
        </p:spPr>
      </p:pic>
    </p:spTree>
    <p:extLst>
      <p:ext uri="{BB962C8B-B14F-4D97-AF65-F5344CB8AC3E}">
        <p14:creationId xmlns:p14="http://schemas.microsoft.com/office/powerpoint/2010/main" val="697888004"/>
      </p:ext>
    </p:extLst>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5">
            <a:lumMod val="40000"/>
            <a:lumOff val="60000"/>
            <a:alpha val="75000"/>
          </a:schemeClr>
        </a:solidFill>
        <a:effectLst/>
      </p:bgPr>
    </p:bg>
    <p:spTree>
      <p:nvGrpSpPr>
        <p:cNvPr id="1" name="">
          <a:extLst>
            <a:ext uri="{FF2B5EF4-FFF2-40B4-BE49-F238E27FC236}">
              <a16:creationId xmlns:a16="http://schemas.microsoft.com/office/drawing/2014/main" id="{640B79C7-098F-1A19-2DFB-64B7387544FB}"/>
            </a:ext>
          </a:extLst>
        </p:cNvPr>
        <p:cNvGrpSpPr/>
        <p:nvPr/>
      </p:nvGrpSpPr>
      <p:grpSpPr>
        <a:xfrm>
          <a:off x="0" y="0"/>
          <a:ext cx="0" cy="0"/>
          <a:chOff x="0" y="0"/>
          <a:chExt cx="0" cy="0"/>
        </a:xfrm>
      </p:grpSpPr>
      <p:sp>
        <p:nvSpPr>
          <p:cNvPr id="4" name="TextBox 5">
            <a:extLst>
              <a:ext uri="{FF2B5EF4-FFF2-40B4-BE49-F238E27FC236}">
                <a16:creationId xmlns:a16="http://schemas.microsoft.com/office/drawing/2014/main" id="{116B2822-2DDA-16AE-FCC9-E74B210A5F28}"/>
              </a:ext>
            </a:extLst>
          </p:cNvPr>
          <p:cNvSpPr txBox="1"/>
          <p:nvPr/>
        </p:nvSpPr>
        <p:spPr>
          <a:xfrm>
            <a:off x="6629400" y="4393293"/>
            <a:ext cx="13323421" cy="1500411"/>
          </a:xfrm>
          <a:prstGeom prst="rect">
            <a:avLst/>
          </a:prstGeom>
        </p:spPr>
        <p:txBody>
          <a:bodyPr wrap="square" lIns="0" tIns="0" rIns="0" bIns="0" rtlCol="0" anchor="t">
            <a:spAutoFit/>
          </a:bodyPr>
          <a:lstStyle/>
          <a:p>
            <a:pPr algn="ctr">
              <a:lnSpc>
                <a:spcPts val="11747"/>
              </a:lnSpc>
              <a:spcBef>
                <a:spcPct val="0"/>
              </a:spcBef>
            </a:pPr>
            <a:r>
              <a:rPr lang="en-US" sz="10000" dirty="0">
                <a:solidFill>
                  <a:schemeClr val="accent1">
                    <a:lumMod val="50000"/>
                  </a:schemeClr>
                </a:solidFill>
                <a:latin typeface="Anton"/>
                <a:ea typeface="Anton"/>
                <a:cs typeface="Anton"/>
                <a:sym typeface="Anton"/>
              </a:rPr>
              <a:t>Thank you!</a:t>
            </a:r>
          </a:p>
        </p:txBody>
      </p:sp>
      <p:pic>
        <p:nvPicPr>
          <p:cNvPr id="6" name="תמונה 5">
            <a:extLst>
              <a:ext uri="{FF2B5EF4-FFF2-40B4-BE49-F238E27FC236}">
                <a16:creationId xmlns:a16="http://schemas.microsoft.com/office/drawing/2014/main" id="{47DC2D71-4A8E-3C73-E944-449D0DE551D9}"/>
              </a:ext>
            </a:extLst>
          </p:cNvPr>
          <p:cNvPicPr>
            <a:picLocks noChangeAspect="1"/>
          </p:cNvPicPr>
          <p:nvPr/>
        </p:nvPicPr>
        <p:blipFill>
          <a:blip r:embed="rId2"/>
          <a:stretch>
            <a:fillRect/>
          </a:stretch>
        </p:blipFill>
        <p:spPr>
          <a:xfrm>
            <a:off x="1506997" y="-1"/>
            <a:ext cx="7637003" cy="10287000"/>
          </a:xfrm>
          <a:prstGeom prst="rect">
            <a:avLst/>
          </a:prstGeom>
        </p:spPr>
      </p:pic>
    </p:spTree>
    <p:extLst>
      <p:ext uri="{BB962C8B-B14F-4D97-AF65-F5344CB8AC3E}">
        <p14:creationId xmlns:p14="http://schemas.microsoft.com/office/powerpoint/2010/main" val="4259020929"/>
      </p:ext>
    </p:extLst>
  </p:cSld>
  <p:clrMapOvr>
    <a:masterClrMapping/>
  </p:clrMapOvr>
  <mc:AlternateContent xmlns:mc="http://schemas.openxmlformats.org/markup-compatibility/2006" xmlns:p14="http://schemas.microsoft.com/office/powerpoint/2010/main">
    <mc:Choice Requires="p14">
      <p:transition>
        <p14:prism/>
      </p:transition>
    </mc:Choice>
    <mc:Fallback xmlns="">
      <p:transition>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1567</TotalTime>
  <Words>1094</Words>
  <Application>Microsoft Office PowerPoint</Application>
  <PresentationFormat>מותאם אישית</PresentationFormat>
  <Paragraphs>76</Paragraphs>
  <Slides>8</Slides>
  <Notes>0</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8</vt:i4>
      </vt:variant>
    </vt:vector>
  </HeadingPairs>
  <TitlesOfParts>
    <vt:vector size="14" baseType="lpstr">
      <vt:lpstr>Arial</vt:lpstr>
      <vt:lpstr>Anton</vt:lpstr>
      <vt:lpstr>Calibri</vt:lpstr>
      <vt:lpstr>Canva Sans</vt:lpstr>
      <vt:lpstr>Canva Sans Bold</vt:lpstr>
      <vt:lpstr>Office Theme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and White Simple Professional Data Analysis Presentation</dc:title>
  <cp:lastModifiedBy>ליאל שרי</cp:lastModifiedBy>
  <cp:revision>17</cp:revision>
  <dcterms:created xsi:type="dcterms:W3CDTF">2006-08-16T00:00:00Z</dcterms:created>
  <dcterms:modified xsi:type="dcterms:W3CDTF">2025-05-05T10:40:53Z</dcterms:modified>
  <dc:identifier>DAGg8zuIlnw</dc:identifier>
</cp:coreProperties>
</file>

<file path=docProps/thumbnail.jpeg>
</file>